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34"/>
  </p:notesMasterIdLst>
  <p:handoutMasterIdLst>
    <p:handoutMasterId r:id="rId35"/>
  </p:handoutMasterIdLst>
  <p:sldIdLst>
    <p:sldId id="292" r:id="rId5"/>
    <p:sldId id="257" r:id="rId6"/>
    <p:sldId id="2147472850" r:id="rId7"/>
    <p:sldId id="2147472851" r:id="rId8"/>
    <p:sldId id="2147472855" r:id="rId9"/>
    <p:sldId id="2147472862" r:id="rId10"/>
    <p:sldId id="2147472809" r:id="rId11"/>
    <p:sldId id="2147472856" r:id="rId12"/>
    <p:sldId id="2147472857" r:id="rId13"/>
    <p:sldId id="2147472852" r:id="rId14"/>
    <p:sldId id="1158" r:id="rId15"/>
    <p:sldId id="259" r:id="rId16"/>
    <p:sldId id="2147472870" r:id="rId17"/>
    <p:sldId id="2147472858" r:id="rId18"/>
    <p:sldId id="2147472871" r:id="rId19"/>
    <p:sldId id="2147472864" r:id="rId20"/>
    <p:sldId id="2147472874" r:id="rId21"/>
    <p:sldId id="2147472863" r:id="rId22"/>
    <p:sldId id="2147472869" r:id="rId23"/>
    <p:sldId id="2147472872" r:id="rId24"/>
    <p:sldId id="276" r:id="rId25"/>
    <p:sldId id="667" r:id="rId26"/>
    <p:sldId id="673" r:id="rId27"/>
    <p:sldId id="675" r:id="rId28"/>
    <p:sldId id="679" r:id="rId29"/>
    <p:sldId id="669" r:id="rId30"/>
    <p:sldId id="680" r:id="rId31"/>
    <p:sldId id="681" r:id="rId32"/>
    <p:sldId id="678" r:id="rId33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D81"/>
    <a:srgbClr val="9CCEC7"/>
    <a:srgbClr val="043D8F"/>
    <a:srgbClr val="76CAF3"/>
    <a:srgbClr val="1AE1F6"/>
    <a:srgbClr val="738AC3"/>
    <a:srgbClr val="B5C1DF"/>
    <a:srgbClr val="E98B0D"/>
    <a:srgbClr val="E2973C"/>
    <a:srgbClr val="9BD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39" autoAdjust="0"/>
  </p:normalViewPr>
  <p:slideViewPr>
    <p:cSldViewPr snapToGrid="0">
      <p:cViewPr varScale="1">
        <p:scale>
          <a:sx n="115" d="100"/>
          <a:sy n="115" d="100"/>
        </p:scale>
        <p:origin x="44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‹Nr.›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‹Nr.›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47458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6CCA7-BA9D-4F8A-93BA-AE9B434A41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8709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6CCA7-BA9D-4F8A-93BA-AE9B434A41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7776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6CCA7-BA9D-4F8A-93BA-AE9B434A41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7626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6CCA7-BA9D-4F8A-93BA-AE9B434A41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473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Vor über 2000 Jahren hat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3C5FFE-AE17-3946-BD38-0A9954CD2AA7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272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Vor über 2000 Jahren hat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3C5FFE-AE17-3946-BD38-0A9954CD2AA7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2685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6CCA7-BA9D-4F8A-93BA-AE9B434A41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9647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Demand - </a:t>
            </a:r>
            <a:r>
              <a:rPr lang="de-DE" dirty="0" err="1"/>
              <a:t>Three</a:t>
            </a:r>
            <a:r>
              <a:rPr lang="de-DE" dirty="0"/>
              <a:t> </a:t>
            </a:r>
            <a:r>
              <a:rPr lang="de-DE" dirty="0" err="1"/>
              <a:t>pillars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great</a:t>
            </a:r>
            <a:r>
              <a:rPr lang="de-DE" dirty="0"/>
              <a:t> </a:t>
            </a:r>
            <a:r>
              <a:rPr lang="de-DE" dirty="0" err="1"/>
              <a:t>growth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ECFA07-405C-A242-AA56-2F0771458CEA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7686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‹Nr.›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‹Nr.›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‹Nr.›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‹Nr.›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‹Nr.›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‹Nr.›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‹Nr.›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‹Nr.›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‹Nr.›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‹Nr.›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‹Nr.›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‹Nr.›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‹Nr.›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‹Nr.›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‹Nr.›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‹Nr.›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‹Nr.›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‹Nr.›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‹Nr.›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41A6-D6D2-48A2-836A-2E05706EAF1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2727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828" y="1496293"/>
            <a:ext cx="11722443" cy="22608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 b="1" i="0">
                <a:solidFill>
                  <a:srgbClr val="17479F"/>
                </a:solidFill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828" y="3849173"/>
            <a:ext cx="11722443" cy="16557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rgbClr val="17479F"/>
                </a:solidFill>
                <a:latin typeface="Garamond" panose="02020404030301010803" pitchFamily="18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313027" y="6356352"/>
            <a:ext cx="953876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9/18/26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49277" y="6356352"/>
            <a:ext cx="5594363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10221" y="6356352"/>
            <a:ext cx="689919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69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‹Nr.›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  <p:sldLayoutId id="2147483728" r:id="rId21"/>
    <p:sldLayoutId id="2147483729" r:id="rId2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5" Type="http://schemas.microsoft.com/office/2007/relationships/hdphoto" Target="../media/hdphoto2.wdp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tif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tiff"/><Relationship Id="rId5" Type="http://schemas.openxmlformats.org/officeDocument/2006/relationships/image" Target="../media/image31.emf"/><Relationship Id="rId10" Type="http://schemas.openxmlformats.org/officeDocument/2006/relationships/image" Target="../media/image36.tiff"/><Relationship Id="rId4" Type="http://schemas.openxmlformats.org/officeDocument/2006/relationships/image" Target="../media/image30.jpeg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1.jpe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10" Type="http://schemas.openxmlformats.org/officeDocument/2006/relationships/image" Target="../media/image82.jpe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2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tiff"/><Relationship Id="rId7" Type="http://schemas.openxmlformats.org/officeDocument/2006/relationships/image" Target="../media/image101.png"/><Relationship Id="rId2" Type="http://schemas.openxmlformats.org/officeDocument/2006/relationships/image" Target="../media/image96.tif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jpeg"/><Relationship Id="rId9" Type="http://schemas.openxmlformats.org/officeDocument/2006/relationships/image" Target="../media/image10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0429" y="1092818"/>
            <a:ext cx="6919434" cy="1756223"/>
          </a:xfrm>
        </p:spPr>
        <p:txBody>
          <a:bodyPr>
            <a:normAutofit fontScale="90000"/>
          </a:bodyPr>
          <a:lstStyle/>
          <a:p>
            <a:r>
              <a:rPr lang="de-DE" sz="3200" dirty="0">
                <a:solidFill>
                  <a:srgbClr val="21454D"/>
                </a:solidFill>
                <a:effectLst/>
                <a:latin typeface="Garamond" panose="02020404030301010803" pitchFamily="18" charset="0"/>
              </a:rPr>
              <a:t>SICOB MEETS YOUNG IFSO</a:t>
            </a:r>
            <a:br>
              <a:rPr lang="de-DE" sz="3200" dirty="0">
                <a:solidFill>
                  <a:srgbClr val="21454D"/>
                </a:solidFill>
                <a:effectLst/>
                <a:latin typeface="Garamond" panose="02020404030301010803" pitchFamily="18" charset="0"/>
              </a:rPr>
            </a:br>
            <a:br>
              <a:rPr lang="de-DE" sz="3200" dirty="0">
                <a:solidFill>
                  <a:srgbClr val="21454D"/>
                </a:solidFill>
                <a:effectLst/>
                <a:latin typeface="Garamond" panose="02020404030301010803" pitchFamily="18" charset="0"/>
              </a:rPr>
            </a:br>
            <a:r>
              <a:rPr lang="de-DE" sz="3200" dirty="0">
                <a:solidFill>
                  <a:srgbClr val="21454D"/>
                </a:solidFill>
                <a:effectLst/>
                <a:latin typeface="Garamond" panose="02020404030301010803" pitchFamily="18" charset="0"/>
              </a:rPr>
              <a:t>ENDOBARIATRIC TREATMENT IN EUROPE: WHERE DO WE STAND?</a:t>
            </a:r>
            <a:endParaRPr lang="de-DE" sz="3200" dirty="0">
              <a:latin typeface="Garamond" panose="02020404030301010803" pitchFamily="18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C836648-DC40-21ED-CD0A-C26E60F28276}"/>
              </a:ext>
            </a:extLst>
          </p:cNvPr>
          <p:cNvSpPr txBox="1"/>
          <p:nvPr/>
        </p:nvSpPr>
        <p:spPr>
          <a:xfrm>
            <a:off x="6094344" y="5406043"/>
            <a:ext cx="60976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en-US" sz="1800" b="1" dirty="0">
                <a:solidFill>
                  <a:srgbClr val="9CCEC7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PD Dr. med. </a:t>
            </a:r>
            <a:r>
              <a:rPr lang="en-US" sz="1800" b="1" dirty="0" err="1">
                <a:solidFill>
                  <a:srgbClr val="9CCEC7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habil</a:t>
            </a:r>
            <a:r>
              <a:rPr lang="en-US" sz="1800" b="1" dirty="0">
                <a:solidFill>
                  <a:srgbClr val="9CCEC7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. Sonja Chiappetta</a:t>
            </a:r>
          </a:p>
          <a:p>
            <a:pPr marL="0" indent="0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en-US" sz="1800" b="1" dirty="0">
                <a:solidFill>
                  <a:srgbClr val="9CCEC7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Head of the Department of General Surgery</a:t>
            </a:r>
          </a:p>
          <a:p>
            <a:pPr marL="0" indent="0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en-US" sz="1800" b="1" dirty="0" err="1">
                <a:solidFill>
                  <a:srgbClr val="9CCEC7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Ospedale</a:t>
            </a:r>
            <a:r>
              <a:rPr lang="en-US" sz="1800" b="1" dirty="0">
                <a:solidFill>
                  <a:srgbClr val="9CCEC7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9CCEC7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Evangelico</a:t>
            </a:r>
            <a:r>
              <a:rPr lang="en-US" sz="1800" b="1" dirty="0">
                <a:solidFill>
                  <a:srgbClr val="9CCEC7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9CCEC7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Betania</a:t>
            </a:r>
            <a:r>
              <a:rPr lang="en-US" sz="1800" b="1" dirty="0">
                <a:solidFill>
                  <a:srgbClr val="9CCEC7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, Naples, Italy</a:t>
            </a:r>
          </a:p>
          <a:p>
            <a:pPr marL="0" indent="0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en-US" sz="1800" b="1" dirty="0">
                <a:solidFill>
                  <a:srgbClr val="9CCEC7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Center of Excellence Bariatric and Metabolic Surgery</a:t>
            </a:r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29A19D5-E197-D6AD-63CB-AAB05094210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93152" y="1133616"/>
            <a:ext cx="10091057" cy="5119419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>
                <a:latin typeface="Garamond" panose="02020404030301010803" pitchFamily="18" charset="0"/>
                <a:cs typeface="Arial" panose="020B0604020202020204" pitchFamily="34" charset="0"/>
              </a:rPr>
              <a:t>I have the following potential conflict of interest to report</a:t>
            </a:r>
          </a:p>
          <a:p>
            <a:pPr marL="0" indent="0">
              <a:buNone/>
            </a:pPr>
            <a:endParaRPr lang="en-GB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600" b="1" dirty="0">
                <a:latin typeface="Garamond" panose="02020404030301010803" pitchFamily="18" charset="0"/>
                <a:cs typeface="Arial" panose="020B0604020202020204" pitchFamily="34" charset="0"/>
              </a:rPr>
              <a:t>Receipt of consultation fees:</a:t>
            </a:r>
          </a:p>
          <a:p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	Johnson &amp; Johnson </a:t>
            </a:r>
            <a:r>
              <a:rPr lang="de-DE" sz="2400" dirty="0" err="1">
                <a:latin typeface="Garamond" panose="02020404030301010803" pitchFamily="18" charset="0"/>
                <a:cs typeface="Arial" panose="020B0604020202020204" pitchFamily="34" charset="0"/>
              </a:rPr>
              <a:t>America</a:t>
            </a:r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 (2021,2024)</a:t>
            </a:r>
          </a:p>
          <a:p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	Novo </a:t>
            </a:r>
            <a:r>
              <a:rPr lang="de-DE" sz="2400" dirty="0" err="1">
                <a:latin typeface="Garamond" panose="02020404030301010803" pitchFamily="18" charset="0"/>
                <a:cs typeface="Arial" panose="020B0604020202020204" pitchFamily="34" charset="0"/>
              </a:rPr>
              <a:t>Nordisc</a:t>
            </a:r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 (2021)</a:t>
            </a:r>
          </a:p>
          <a:p>
            <a:r>
              <a:rPr lang="de-DE" dirty="0">
                <a:latin typeface="Garamond" panose="02020404030301010803" pitchFamily="18" charset="0"/>
                <a:cs typeface="Arial" panose="020B0604020202020204" pitchFamily="34" charset="0"/>
              </a:rPr>
              <a:t>	</a:t>
            </a:r>
            <a:r>
              <a:rPr lang="de-DE" sz="2400" dirty="0" err="1">
                <a:latin typeface="Garamond" panose="02020404030301010803" pitchFamily="18" charset="0"/>
                <a:cs typeface="Arial" panose="020B0604020202020204" pitchFamily="34" charset="0"/>
              </a:rPr>
              <a:t>Innovamedica</a:t>
            </a:r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 (2025-2026)</a:t>
            </a:r>
          </a:p>
          <a:p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	Genesis Medtech (USA) (2023)</a:t>
            </a:r>
          </a:p>
          <a:p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	Boston Scientific (2024-2026)</a:t>
            </a:r>
          </a:p>
          <a:p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           Ab Medica (2025)</a:t>
            </a:r>
          </a:p>
          <a:p>
            <a:r>
              <a:rPr lang="de-DE" sz="2300" dirty="0">
                <a:latin typeface="Garamond" panose="02020404030301010803" pitchFamily="18" charset="0"/>
                <a:cs typeface="Arial" panose="020B0604020202020204" pitchFamily="34" charset="0"/>
              </a:rPr>
              <a:t>            </a:t>
            </a:r>
            <a:r>
              <a:rPr lang="de-DE" sz="2300" dirty="0" err="1">
                <a:latin typeface="Garamond" panose="02020404030301010803" pitchFamily="18" charset="0"/>
                <a:cs typeface="Arial" panose="020B0604020202020204" pitchFamily="34" charset="0"/>
              </a:rPr>
              <a:t>Teleflex</a:t>
            </a:r>
            <a:r>
              <a:rPr lang="de-DE" sz="2300" dirty="0">
                <a:latin typeface="Garamond" panose="02020404030301010803" pitchFamily="18" charset="0"/>
                <a:cs typeface="Arial" panose="020B0604020202020204" pitchFamily="34" charset="0"/>
              </a:rPr>
              <a:t> (2026)</a:t>
            </a:r>
          </a:p>
          <a:p>
            <a:endParaRPr lang="de-DE" sz="24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 marL="380990" indent="-380990"/>
            <a:r>
              <a:rPr lang="de-DE" sz="2400" dirty="0" err="1">
                <a:latin typeface="Garamond" panose="02020404030301010803" pitchFamily="18" charset="0"/>
                <a:cs typeface="Arial" panose="020B0604020202020204" pitchFamily="34" charset="0"/>
              </a:rPr>
              <a:t>Principal</a:t>
            </a:r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 Investigator: </a:t>
            </a:r>
            <a:r>
              <a:rPr lang="de-DE" sz="2400" dirty="0" err="1">
                <a:latin typeface="Garamond" panose="02020404030301010803" pitchFamily="18" charset="0"/>
                <a:cs typeface="Arial" panose="020B0604020202020204" pitchFamily="34" charset="0"/>
              </a:rPr>
              <a:t>MagDI</a:t>
            </a:r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Garamond" panose="02020404030301010803" pitchFamily="18" charset="0"/>
                <a:cs typeface="Arial" panose="020B0604020202020204" pitchFamily="34" charset="0"/>
              </a:rPr>
              <a:t>Italy</a:t>
            </a:r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 and </a:t>
            </a:r>
            <a:r>
              <a:rPr lang="de-DE" sz="2400" dirty="0" err="1">
                <a:latin typeface="Garamond" panose="02020404030301010803" pitchFamily="18" charset="0"/>
                <a:cs typeface="Arial" panose="020B0604020202020204" pitchFamily="34" charset="0"/>
              </a:rPr>
              <a:t>MagCR</a:t>
            </a:r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 Study, GT </a:t>
            </a:r>
            <a:r>
              <a:rPr lang="de-DE" sz="2400" dirty="0" err="1">
                <a:latin typeface="Garamond" panose="02020404030301010803" pitchFamily="18" charset="0"/>
                <a:cs typeface="Arial" panose="020B0604020202020204" pitchFamily="34" charset="0"/>
              </a:rPr>
              <a:t>Metabolics</a:t>
            </a:r>
            <a:r>
              <a:rPr lang="de-DE" sz="2400" baseline="30000" dirty="0" err="1">
                <a:latin typeface="Garamond" panose="02020404030301010803" pitchFamily="18" charset="0"/>
                <a:cs typeface="Arial" panose="020B0604020202020204" pitchFamily="34" charset="0"/>
              </a:rPr>
              <a:t>TM</a:t>
            </a:r>
            <a:r>
              <a:rPr lang="de-DE" sz="2400" baseline="30000" dirty="0">
                <a:latin typeface="Garamond" panose="02020404030301010803" pitchFamily="18" charset="0"/>
                <a:cs typeface="Arial" panose="020B0604020202020204" pitchFamily="34" charset="0"/>
              </a:rPr>
              <a:t>; </a:t>
            </a:r>
          </a:p>
          <a:p>
            <a:pPr marL="380990" indent="-380990"/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Course </a:t>
            </a:r>
            <a:r>
              <a:rPr lang="de-DE" sz="2400" dirty="0" err="1">
                <a:latin typeface="Garamond" panose="02020404030301010803" pitchFamily="18" charset="0"/>
                <a:cs typeface="Arial" panose="020B0604020202020204" pitchFamily="34" charset="0"/>
              </a:rPr>
              <a:t>Director</a:t>
            </a:r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: </a:t>
            </a:r>
            <a:r>
              <a:rPr lang="de-DE" sz="2400" dirty="0" err="1">
                <a:latin typeface="Garamond" panose="02020404030301010803" pitchFamily="18" charset="0"/>
                <a:cs typeface="Arial" panose="020B0604020202020204" pitchFamily="34" charset="0"/>
              </a:rPr>
              <a:t>Become</a:t>
            </a:r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 a </a:t>
            </a:r>
            <a:r>
              <a:rPr lang="de-DE" sz="2400" dirty="0" err="1">
                <a:latin typeface="Garamond" panose="02020404030301010803" pitchFamily="18" charset="0"/>
                <a:cs typeface="Arial" panose="020B0604020202020204" pitchFamily="34" charset="0"/>
              </a:rPr>
              <a:t>Metabolic</a:t>
            </a:r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Garamond" panose="02020404030301010803" pitchFamily="18" charset="0"/>
                <a:cs typeface="Arial" panose="020B0604020202020204" pitchFamily="34" charset="0"/>
              </a:rPr>
              <a:t>Bariatric</a:t>
            </a:r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Garamond" panose="02020404030301010803" pitchFamily="18" charset="0"/>
                <a:cs typeface="Arial" panose="020B0604020202020204" pitchFamily="34" charset="0"/>
              </a:rPr>
              <a:t>Surgeon</a:t>
            </a:r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, Naples, </a:t>
            </a:r>
            <a:r>
              <a:rPr lang="de-DE" sz="2400" dirty="0" err="1">
                <a:latin typeface="Garamond" panose="02020404030301010803" pitchFamily="18" charset="0"/>
                <a:cs typeface="Arial" panose="020B0604020202020204" pitchFamily="34" charset="0"/>
              </a:rPr>
              <a:t>Italy</a:t>
            </a:r>
            <a:endParaRPr lang="de-DE" sz="24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 marL="380990" indent="-380990"/>
            <a:r>
              <a:rPr lang="de-DE" sz="2400" dirty="0" err="1">
                <a:latin typeface="Garamond" panose="02020404030301010803" pitchFamily="18" charset="0"/>
                <a:cs typeface="Arial" panose="020B0604020202020204" pitchFamily="34" charset="0"/>
              </a:rPr>
              <a:t>President</a:t>
            </a:r>
            <a:r>
              <a:rPr lang="de-DE" sz="2400" dirty="0">
                <a:latin typeface="Garamond" panose="02020404030301010803" pitchFamily="18" charset="0"/>
                <a:cs typeface="Arial" panose="020B0604020202020204" pitchFamily="34" charset="0"/>
              </a:rPr>
              <a:t> Young IFSO 2026-2028</a:t>
            </a:r>
          </a:p>
          <a:p>
            <a:endParaRPr lang="de-DE" sz="2400" dirty="0">
              <a:latin typeface="Garamond" panose="02020404030301010803" pitchFamily="18" charset="0"/>
            </a:endParaRPr>
          </a:p>
          <a:p>
            <a:pPr lvl="1" indent="0">
              <a:buFont typeface="Arial" panose="020B0604020202020204" pitchFamily="34" charset="0"/>
              <a:buNone/>
            </a:pPr>
            <a:endParaRPr lang="cs-CZ" sz="1867" dirty="0">
              <a:latin typeface="Garamond" panose="02020404030301010803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4044D1-7044-F448-B456-C870D3F2F9EC}"/>
              </a:ext>
            </a:extLst>
          </p:cNvPr>
          <p:cNvSpPr txBox="1">
            <a:spLocks/>
          </p:cNvSpPr>
          <p:nvPr/>
        </p:nvSpPr>
        <p:spPr>
          <a:xfrm>
            <a:off x="283501" y="142183"/>
            <a:ext cx="10091057" cy="8007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rgbClr val="1D478D"/>
                </a:solidFill>
                <a:latin typeface="Garamond" panose="02020404030301010803" pitchFamily="18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Disclosure Slide</a:t>
            </a:r>
          </a:p>
        </p:txBody>
      </p:sp>
    </p:spTree>
    <p:extLst>
      <p:ext uri="{BB962C8B-B14F-4D97-AF65-F5344CB8AC3E}">
        <p14:creationId xmlns:p14="http://schemas.microsoft.com/office/powerpoint/2010/main" val="113011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>
            <a:extLst>
              <a:ext uri="{FF2B5EF4-FFF2-40B4-BE49-F238E27FC236}">
                <a16:creationId xmlns:a16="http://schemas.microsoft.com/office/drawing/2014/main" id="{A644C6F6-8D98-1CC3-AAE2-E5E01F7EB06E}"/>
              </a:ext>
            </a:extLst>
          </p:cNvPr>
          <p:cNvSpPr txBox="1"/>
          <p:nvPr/>
        </p:nvSpPr>
        <p:spPr>
          <a:xfrm>
            <a:off x="236053" y="342108"/>
            <a:ext cx="70393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b="1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The Gastric-Volume-</a:t>
            </a:r>
            <a:r>
              <a:rPr lang="de-DE" sz="3200" b="1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Reducing</a:t>
            </a:r>
            <a:r>
              <a:rPr lang="de-DE" sz="3200" b="1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 </a:t>
            </a:r>
            <a:r>
              <a:rPr lang="de-DE" sz="3200" b="1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Effect</a:t>
            </a:r>
            <a:r>
              <a:rPr lang="de-DE" sz="3200" b="1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 </a:t>
            </a:r>
            <a:endParaRPr lang="de-DE" sz="3200" dirty="0">
              <a:latin typeface="Garamond" panose="02020404030301010803" pitchFamily="18" charset="0"/>
            </a:endParaRP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732B64AD-FFD3-D705-DCFD-F57B681CC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1566"/>
            <a:ext cx="7772400" cy="1476416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81216699-ACCB-CCAF-232A-9F39ED8AD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554" y="2424319"/>
            <a:ext cx="5549900" cy="419100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32B86F60-7FAB-1E4B-CBEE-A4D2F12791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504" y="3065736"/>
            <a:ext cx="5489713" cy="2740849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76BA38BA-9538-7E40-291F-5957BE74C0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8131" y="2037520"/>
            <a:ext cx="3633823" cy="4631635"/>
          </a:xfrm>
          <a:prstGeom prst="rect">
            <a:avLst/>
          </a:prstGeom>
        </p:spPr>
      </p:pic>
      <p:sp>
        <p:nvSpPr>
          <p:cNvPr id="35" name="Textfeld 34">
            <a:extLst>
              <a:ext uri="{FF2B5EF4-FFF2-40B4-BE49-F238E27FC236}">
                <a16:creationId xmlns:a16="http://schemas.microsoft.com/office/drawing/2014/main" id="{BAA5AADB-5BEC-5568-8CB3-36B24335BBCE}"/>
              </a:ext>
            </a:extLst>
          </p:cNvPr>
          <p:cNvSpPr txBox="1"/>
          <p:nvPr/>
        </p:nvSpPr>
        <p:spPr>
          <a:xfrm>
            <a:off x="7752522" y="1311965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002060"/>
                </a:solidFill>
                <a:latin typeface="Garamond" panose="02020404030301010803" pitchFamily="18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511438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9FFA376F-D195-6479-5A86-7EA520692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712" y="2362475"/>
            <a:ext cx="4977848" cy="197680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7EDAF4AC-3F9A-21F4-033F-D7E05443F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152" y="2052364"/>
            <a:ext cx="5003800" cy="40513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884467B-1A31-1E35-B9DB-7C0A8EA94291}"/>
              </a:ext>
            </a:extLst>
          </p:cNvPr>
          <p:cNvSpPr txBox="1"/>
          <p:nvPr/>
        </p:nvSpPr>
        <p:spPr>
          <a:xfrm>
            <a:off x="5893176" y="4729571"/>
            <a:ext cx="4252896" cy="461665"/>
          </a:xfrm>
          <a:prstGeom prst="rect">
            <a:avLst/>
          </a:prstGeom>
          <a:noFill/>
          <a:ln>
            <a:solidFill>
              <a:srgbClr val="1A276D"/>
            </a:solidFill>
          </a:ln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002060"/>
                </a:solidFill>
                <a:latin typeface="Garamond" panose="02020404030301010803" pitchFamily="18" charset="0"/>
              </a:rPr>
              <a:t>2015: </a:t>
            </a:r>
            <a:r>
              <a:rPr lang="de-DE" sz="2400" b="1" dirty="0" err="1">
                <a:solidFill>
                  <a:srgbClr val="002060"/>
                </a:solidFill>
                <a:latin typeface="Garamond" panose="02020404030301010803" pitchFamily="18" charset="0"/>
              </a:rPr>
              <a:t>n</a:t>
            </a:r>
            <a:r>
              <a:rPr lang="de-DE" sz="2400" b="1" dirty="0">
                <a:solidFill>
                  <a:srgbClr val="002060"/>
                </a:solidFill>
                <a:latin typeface="Garamond" panose="02020404030301010803" pitchFamily="18" charset="0"/>
              </a:rPr>
              <a:t> = 30 ESG, </a:t>
            </a:r>
            <a:r>
              <a:rPr lang="de-DE" sz="2400" b="1" dirty="0" err="1">
                <a:solidFill>
                  <a:srgbClr val="002060"/>
                </a:solidFill>
                <a:latin typeface="Garamond" panose="02020404030301010803" pitchFamily="18" charset="0"/>
              </a:rPr>
              <a:t>n</a:t>
            </a:r>
            <a:r>
              <a:rPr lang="de-DE" sz="2400" b="1" dirty="0">
                <a:solidFill>
                  <a:srgbClr val="002060"/>
                </a:solidFill>
                <a:latin typeface="Garamond" panose="02020404030301010803" pitchFamily="18" charset="0"/>
              </a:rPr>
              <a:t> = 45 POSE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FDB8080-6E1A-497B-59FD-5F4FCD673B33}"/>
              </a:ext>
            </a:extLst>
          </p:cNvPr>
          <p:cNvSpPr txBox="1"/>
          <p:nvPr/>
        </p:nvSpPr>
        <p:spPr>
          <a:xfrm>
            <a:off x="236053" y="342108"/>
            <a:ext cx="70393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b="1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The Gastric-Volume-</a:t>
            </a:r>
            <a:r>
              <a:rPr lang="de-DE" sz="3200" b="1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Reducing</a:t>
            </a:r>
            <a:r>
              <a:rPr lang="de-DE" sz="3200" b="1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 </a:t>
            </a:r>
            <a:r>
              <a:rPr lang="de-DE" sz="3200" b="1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Effect</a:t>
            </a:r>
            <a:r>
              <a:rPr lang="de-DE" sz="3200" b="1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 </a:t>
            </a:r>
            <a:endParaRPr lang="de-DE" sz="3200" dirty="0">
              <a:latin typeface="Garamond" panose="02020404030301010803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76B1CCF-48B6-463F-70E9-F20FC484691C}"/>
              </a:ext>
            </a:extLst>
          </p:cNvPr>
          <p:cNvSpPr txBox="1"/>
          <p:nvPr/>
        </p:nvSpPr>
        <p:spPr>
          <a:xfrm>
            <a:off x="7549322" y="461065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002060"/>
                </a:solidFill>
                <a:latin typeface="Garamond" panose="02020404030301010803" pitchFamily="18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2878056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5FDB8080-6E1A-497B-59FD-5F4FCD673B33}"/>
              </a:ext>
            </a:extLst>
          </p:cNvPr>
          <p:cNvSpPr txBox="1"/>
          <p:nvPr/>
        </p:nvSpPr>
        <p:spPr>
          <a:xfrm>
            <a:off x="236053" y="342108"/>
            <a:ext cx="70393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b="1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FDA </a:t>
            </a:r>
            <a:r>
              <a:rPr lang="de-DE" sz="3200" b="1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Approval</a:t>
            </a:r>
            <a:endParaRPr lang="de-DE" sz="3200" dirty="0">
              <a:latin typeface="Garamond" panose="02020404030301010803" pitchFamily="18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7E28EF2-ED71-0D00-E486-96A9A45B1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60" y="960541"/>
            <a:ext cx="5045766" cy="285657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E793B04-2007-223A-46EA-9D608A3E93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896" y="3867839"/>
            <a:ext cx="4903304" cy="2005111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3151BA83-3FD4-F0C4-B337-6C12726BE6BF}"/>
              </a:ext>
            </a:extLst>
          </p:cNvPr>
          <p:cNvSpPr txBox="1"/>
          <p:nvPr/>
        </p:nvSpPr>
        <p:spPr>
          <a:xfrm>
            <a:off x="762828" y="5778812"/>
            <a:ext cx="6515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>
                <a:latin typeface="Garamond" panose="02020404030301010803" pitchFamily="18" charset="0"/>
              </a:rPr>
              <a:t>double-</a:t>
            </a:r>
            <a:r>
              <a:rPr lang="de-DE" sz="1400" dirty="0" err="1">
                <a:latin typeface="Garamond" panose="02020404030301010803" pitchFamily="18" charset="0"/>
              </a:rPr>
              <a:t>channel</a:t>
            </a:r>
            <a:r>
              <a:rPr lang="de-DE" sz="1400" dirty="0">
                <a:latin typeface="Garamond" panose="02020404030301010803" pitchFamily="18" charset="0"/>
              </a:rPr>
              <a:t> </a:t>
            </a:r>
            <a:r>
              <a:rPr lang="de-DE" sz="1400" dirty="0" err="1">
                <a:latin typeface="Garamond" panose="02020404030301010803" pitchFamily="18" charset="0"/>
              </a:rPr>
              <a:t>therapeutic</a:t>
            </a:r>
            <a:r>
              <a:rPr lang="de-DE" sz="1400" dirty="0">
                <a:latin typeface="Garamond" panose="02020404030301010803" pitchFamily="18" charset="0"/>
              </a:rPr>
              <a:t> </a:t>
            </a:r>
            <a:r>
              <a:rPr lang="de-DE" sz="1400" dirty="0" err="1">
                <a:latin typeface="Garamond" panose="02020404030301010803" pitchFamily="18" charset="0"/>
              </a:rPr>
              <a:t>scopes</a:t>
            </a:r>
            <a:endParaRPr lang="de-DE" sz="1400" dirty="0">
              <a:latin typeface="Garamond" panose="02020404030301010803" pitchFamily="18" charset="0"/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8B1AD0C6-B626-9A43-4191-B004B32D9F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252" y="2149721"/>
            <a:ext cx="6390861" cy="1966310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971E23BF-B2A7-F3D7-9FBB-D2C5AA95F97B}"/>
              </a:ext>
            </a:extLst>
          </p:cNvPr>
          <p:cNvSpPr txBox="1"/>
          <p:nvPr/>
        </p:nvSpPr>
        <p:spPr>
          <a:xfrm>
            <a:off x="5416826" y="4234069"/>
            <a:ext cx="2007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Dec</a:t>
            </a:r>
            <a:r>
              <a:rPr lang="de-DE" b="1" dirty="0">
                <a:solidFill>
                  <a:srgbClr val="C00000"/>
                </a:solidFill>
                <a:latin typeface="Garamond" panose="02020404030301010803" pitchFamily="18" charset="0"/>
              </a:rPr>
              <a:t> 2017- Jun 2019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10235E8E-7C31-7940-3C39-F54AF5BAA8D4}"/>
              </a:ext>
            </a:extLst>
          </p:cNvPr>
          <p:cNvSpPr txBox="1"/>
          <p:nvPr/>
        </p:nvSpPr>
        <p:spPr>
          <a:xfrm>
            <a:off x="9787558" y="1713709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 err="1"/>
              <a:t>Published</a:t>
            </a:r>
            <a:r>
              <a:rPr lang="de-DE" dirty="0"/>
              <a:t> </a:t>
            </a:r>
            <a:r>
              <a:rPr lang="de-DE" dirty="0" err="1"/>
              <a:t>July</a:t>
            </a:r>
            <a:r>
              <a:rPr lang="de-DE" dirty="0"/>
              <a:t> 28, 2022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1935BB8D-95B0-C3AB-3581-6697CA4F5E4C}"/>
              </a:ext>
            </a:extLst>
          </p:cNvPr>
          <p:cNvSpPr txBox="1"/>
          <p:nvPr/>
        </p:nvSpPr>
        <p:spPr>
          <a:xfrm>
            <a:off x="7634618" y="4219799"/>
            <a:ext cx="61554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212121"/>
                </a:solidFill>
                <a:latin typeface="Garamond" panose="02020404030301010803" pitchFamily="18" charset="0"/>
              </a:rPr>
              <a:t>n = 209: ESG (</a:t>
            </a:r>
            <a:r>
              <a:rPr lang="de-DE" sz="1600" dirty="0" err="1">
                <a:solidFill>
                  <a:srgbClr val="212121"/>
                </a:solidFill>
                <a:latin typeface="Garamond" panose="02020404030301010803" pitchFamily="18" charset="0"/>
              </a:rPr>
              <a:t>n</a:t>
            </a:r>
            <a:r>
              <a:rPr lang="de-DE" sz="1600" dirty="0">
                <a:solidFill>
                  <a:srgbClr val="212121"/>
                </a:solidFill>
                <a:latin typeface="Garamond" panose="02020404030301010803" pitchFamily="18" charset="0"/>
              </a:rPr>
              <a:t>=85) </a:t>
            </a:r>
            <a:r>
              <a:rPr lang="de-DE" sz="1600" dirty="0" err="1">
                <a:solidFill>
                  <a:srgbClr val="212121"/>
                </a:solidFill>
                <a:latin typeface="Garamond" panose="02020404030301010803" pitchFamily="18" charset="0"/>
              </a:rPr>
              <a:t>or</a:t>
            </a:r>
            <a:r>
              <a:rPr lang="de-DE" sz="1600" dirty="0">
                <a:solidFill>
                  <a:srgbClr val="212121"/>
                </a:solidFill>
                <a:latin typeface="Garamond" panose="02020404030301010803" pitchFamily="18" charset="0"/>
              </a:rPr>
              <a:t> </a:t>
            </a:r>
            <a:r>
              <a:rPr lang="de-DE" sz="1600" dirty="0" err="1">
                <a:solidFill>
                  <a:srgbClr val="212121"/>
                </a:solidFill>
                <a:latin typeface="Garamond" panose="02020404030301010803" pitchFamily="18" charset="0"/>
              </a:rPr>
              <a:t>to</a:t>
            </a:r>
            <a:r>
              <a:rPr lang="de-DE" sz="1600" dirty="0">
                <a:solidFill>
                  <a:srgbClr val="212121"/>
                </a:solidFill>
                <a:latin typeface="Garamond" panose="02020404030301010803" pitchFamily="18" charset="0"/>
              </a:rPr>
              <a:t> </a:t>
            </a:r>
            <a:r>
              <a:rPr lang="de-DE" sz="1600" dirty="0" err="1">
                <a:solidFill>
                  <a:srgbClr val="212121"/>
                </a:solidFill>
                <a:latin typeface="Garamond" panose="02020404030301010803" pitchFamily="18" charset="0"/>
              </a:rPr>
              <a:t>control</a:t>
            </a:r>
            <a:r>
              <a:rPr lang="de-DE" sz="1600" dirty="0">
                <a:solidFill>
                  <a:srgbClr val="212121"/>
                </a:solidFill>
                <a:latin typeface="Garamond" panose="02020404030301010803" pitchFamily="18" charset="0"/>
              </a:rPr>
              <a:t> (</a:t>
            </a:r>
            <a:r>
              <a:rPr lang="de-DE" sz="1600" dirty="0" err="1">
                <a:solidFill>
                  <a:srgbClr val="212121"/>
                </a:solidFill>
                <a:latin typeface="Garamond" panose="02020404030301010803" pitchFamily="18" charset="0"/>
              </a:rPr>
              <a:t>n</a:t>
            </a:r>
            <a:r>
              <a:rPr lang="de-DE" sz="1600" dirty="0">
                <a:solidFill>
                  <a:srgbClr val="212121"/>
                </a:solidFill>
                <a:latin typeface="Garamond" panose="02020404030301010803" pitchFamily="18" charset="0"/>
              </a:rPr>
              <a:t>=124)</a:t>
            </a:r>
            <a:endParaRPr lang="de-DE" sz="1600" dirty="0">
              <a:latin typeface="Garamond" panose="02020404030301010803" pitchFamily="18" charset="0"/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10BFE115-EF88-15E7-BAB8-64E4F62E8A08}"/>
              </a:ext>
            </a:extLst>
          </p:cNvPr>
          <p:cNvSpPr txBox="1"/>
          <p:nvPr/>
        </p:nvSpPr>
        <p:spPr>
          <a:xfrm>
            <a:off x="5502127" y="4690081"/>
            <a:ext cx="4651595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094490"/>
                </a:solidFill>
                <a:latin typeface="Garamond" panose="02020404030301010803" pitchFamily="18" charset="0"/>
              </a:rPr>
              <a:t>After 52 </a:t>
            </a:r>
            <a:r>
              <a:rPr lang="de-DE" sz="1600" dirty="0" err="1">
                <a:solidFill>
                  <a:srgbClr val="094490"/>
                </a:solidFill>
                <a:latin typeface="Garamond" panose="02020404030301010803" pitchFamily="18" charset="0"/>
              </a:rPr>
              <a:t>weeks</a:t>
            </a:r>
            <a:r>
              <a:rPr lang="de-DE" sz="1600" dirty="0">
                <a:solidFill>
                  <a:srgbClr val="094490"/>
                </a:solidFill>
                <a:latin typeface="Garamond" panose="02020404030301010803" pitchFamily="18" charset="0"/>
              </a:rPr>
              <a:t>: </a:t>
            </a:r>
            <a:r>
              <a:rPr lang="de-DE" sz="1600" b="1" dirty="0">
                <a:solidFill>
                  <a:srgbClr val="C00000"/>
                </a:solidFill>
                <a:latin typeface="Garamond" panose="02020404030301010803" pitchFamily="18" charset="0"/>
              </a:rPr>
              <a:t>Intervention  </a:t>
            </a:r>
            <a:r>
              <a:rPr lang="de-DE" sz="16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vs</a:t>
            </a:r>
            <a:r>
              <a:rPr lang="de-DE" sz="1600" b="1" dirty="0">
                <a:solidFill>
                  <a:srgbClr val="C00000"/>
                </a:solidFill>
                <a:latin typeface="Garamond" panose="02020404030301010803" pitchFamily="18" charset="0"/>
              </a:rPr>
              <a:t> Control</a:t>
            </a:r>
          </a:p>
          <a:p>
            <a:endParaRPr lang="de-DE" sz="1600" dirty="0">
              <a:solidFill>
                <a:srgbClr val="094490"/>
              </a:solidFill>
              <a:latin typeface="Garamond" panose="02020404030301010803" pitchFamily="18" charset="0"/>
            </a:endParaRPr>
          </a:p>
          <a:p>
            <a:r>
              <a:rPr lang="de-DE" sz="1600" b="1" dirty="0">
                <a:solidFill>
                  <a:srgbClr val="C00000"/>
                </a:solidFill>
                <a:latin typeface="Garamond" panose="02020404030301010803" pitchFamily="18" charset="0"/>
              </a:rPr>
              <a:t>EWL:</a:t>
            </a:r>
            <a:r>
              <a:rPr lang="de-DE" sz="1600" b="1" dirty="0">
                <a:solidFill>
                  <a:srgbClr val="094490"/>
                </a:solidFill>
                <a:latin typeface="Garamond" panose="02020404030301010803" pitchFamily="18" charset="0"/>
              </a:rPr>
              <a:t> 	</a:t>
            </a:r>
            <a:r>
              <a:rPr lang="de-DE" sz="1600" b="1" dirty="0">
                <a:solidFill>
                  <a:srgbClr val="C00000"/>
                </a:solidFill>
                <a:latin typeface="Garamond" panose="02020404030301010803" pitchFamily="18" charset="0"/>
              </a:rPr>
              <a:t>49.2%</a:t>
            </a:r>
            <a:r>
              <a:rPr lang="de-DE" sz="1600" dirty="0">
                <a:solidFill>
                  <a:srgbClr val="094490"/>
                </a:solidFill>
                <a:latin typeface="Garamond" panose="02020404030301010803" pitchFamily="18" charset="0"/>
              </a:rPr>
              <a:t> versus </a:t>
            </a:r>
            <a:r>
              <a:rPr lang="de-DE" sz="1600" b="1" dirty="0">
                <a:solidFill>
                  <a:srgbClr val="C00000"/>
                </a:solidFill>
                <a:latin typeface="Garamond" panose="02020404030301010803" pitchFamily="18" charset="0"/>
              </a:rPr>
              <a:t>3.2% 		p&lt;0.0001</a:t>
            </a:r>
          </a:p>
          <a:p>
            <a:endParaRPr lang="de-DE" sz="500" dirty="0">
              <a:solidFill>
                <a:srgbClr val="094490"/>
              </a:solidFill>
              <a:latin typeface="Garamond" panose="02020404030301010803" pitchFamily="18" charset="0"/>
            </a:endParaRPr>
          </a:p>
          <a:p>
            <a:r>
              <a:rPr lang="de-DE" sz="1600" b="1" dirty="0">
                <a:solidFill>
                  <a:srgbClr val="C00000"/>
                </a:solidFill>
                <a:latin typeface="Garamond" panose="02020404030301010803" pitchFamily="18" charset="0"/>
              </a:rPr>
              <a:t>TBWL	13.6% </a:t>
            </a:r>
            <a:r>
              <a:rPr lang="de-DE" sz="1600" dirty="0">
                <a:solidFill>
                  <a:srgbClr val="094490"/>
                </a:solidFill>
                <a:latin typeface="Garamond" panose="02020404030301010803" pitchFamily="18" charset="0"/>
              </a:rPr>
              <a:t>versus </a:t>
            </a:r>
            <a:r>
              <a:rPr lang="de-DE" sz="1600" b="1" dirty="0">
                <a:solidFill>
                  <a:srgbClr val="C00000"/>
                </a:solidFill>
                <a:latin typeface="Garamond" panose="02020404030301010803" pitchFamily="18" charset="0"/>
              </a:rPr>
              <a:t>0.8%	</a:t>
            </a:r>
            <a:r>
              <a:rPr lang="de-DE" sz="1600" dirty="0">
                <a:solidFill>
                  <a:srgbClr val="094490"/>
                </a:solidFill>
                <a:latin typeface="Garamond" panose="02020404030301010803" pitchFamily="18" charset="0"/>
              </a:rPr>
              <a:t>	</a:t>
            </a:r>
            <a:r>
              <a:rPr lang="de-DE" sz="1600" b="1" dirty="0">
                <a:solidFill>
                  <a:srgbClr val="C00000"/>
                </a:solidFill>
                <a:latin typeface="Garamond" panose="02020404030301010803" pitchFamily="18" charset="0"/>
              </a:rPr>
              <a:t>p&lt;0.0001</a:t>
            </a:r>
          </a:p>
          <a:p>
            <a:endParaRPr lang="de-DE" sz="500" b="1" dirty="0">
              <a:solidFill>
                <a:srgbClr val="094490"/>
              </a:solidFill>
              <a:latin typeface="Garamond" panose="02020404030301010803" pitchFamily="18" charset="0"/>
            </a:endParaRPr>
          </a:p>
          <a:p>
            <a:r>
              <a:rPr lang="de-DE" sz="1600" b="1" dirty="0">
                <a:solidFill>
                  <a:srgbClr val="C00000"/>
                </a:solidFill>
                <a:latin typeface="Garamond" panose="02020404030301010803" pitchFamily="18" charset="0"/>
              </a:rPr>
              <a:t>SAE</a:t>
            </a:r>
            <a:r>
              <a:rPr lang="de-DE" sz="1600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de-DE" sz="1600" dirty="0">
                <a:solidFill>
                  <a:srgbClr val="1A1464"/>
                </a:solidFill>
                <a:latin typeface="Garamond" panose="02020404030301010803" pitchFamily="18" charset="0"/>
              </a:rPr>
              <a:t>ESG-</a:t>
            </a:r>
            <a:r>
              <a:rPr lang="de-DE" sz="1600" dirty="0" err="1">
                <a:solidFill>
                  <a:srgbClr val="1A1464"/>
                </a:solidFill>
                <a:latin typeface="Garamond" panose="02020404030301010803" pitchFamily="18" charset="0"/>
              </a:rPr>
              <a:t>related</a:t>
            </a:r>
            <a:r>
              <a:rPr lang="de-DE" sz="1600" dirty="0">
                <a:solidFill>
                  <a:srgbClr val="1A1464"/>
                </a:solidFill>
                <a:latin typeface="Garamond" panose="02020404030301010803" pitchFamily="18" charset="0"/>
              </a:rPr>
              <a:t> </a:t>
            </a:r>
            <a:r>
              <a:rPr lang="de-DE" sz="1600" b="1" dirty="0">
                <a:solidFill>
                  <a:srgbClr val="C00000"/>
                </a:solidFill>
                <a:latin typeface="Garamond" panose="02020404030301010803" pitchFamily="18" charset="0"/>
              </a:rPr>
              <a:t>			2% (3/131) </a:t>
            </a:r>
          </a:p>
          <a:p>
            <a:endParaRPr lang="de-DE" sz="1600" b="1" dirty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r>
              <a:rPr lang="de-DE" sz="1600" dirty="0" err="1">
                <a:solidFill>
                  <a:srgbClr val="094490"/>
                </a:solidFill>
                <a:latin typeface="Garamond" panose="02020404030301010803" pitchFamily="18" charset="0"/>
              </a:rPr>
              <a:t>No</a:t>
            </a:r>
            <a:r>
              <a:rPr lang="de-DE" sz="1600" dirty="0">
                <a:solidFill>
                  <a:srgbClr val="094490"/>
                </a:solidFill>
                <a:latin typeface="Garamond" panose="02020404030301010803" pitchFamily="18" charset="0"/>
              </a:rPr>
              <a:t> </a:t>
            </a:r>
            <a:r>
              <a:rPr lang="de-DE" sz="1600" dirty="0" err="1">
                <a:solidFill>
                  <a:srgbClr val="094490"/>
                </a:solidFill>
                <a:latin typeface="Garamond" panose="02020404030301010803" pitchFamily="18" charset="0"/>
              </a:rPr>
              <a:t>mortality</a:t>
            </a:r>
            <a:endParaRPr lang="de-DE" sz="1600" dirty="0">
              <a:solidFill>
                <a:srgbClr val="094490"/>
              </a:solidFill>
              <a:latin typeface="Garamond" panose="02020404030301010803" pitchFamily="18" charset="0"/>
            </a:endParaRP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1632901A-F5F5-D837-B563-18E96E6420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0930" y="208723"/>
            <a:ext cx="4058980" cy="1401416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C4082073-8550-DA8F-5766-BB8B8E4DC24E}"/>
              </a:ext>
            </a:extLst>
          </p:cNvPr>
          <p:cNvSpPr txBox="1"/>
          <p:nvPr/>
        </p:nvSpPr>
        <p:spPr>
          <a:xfrm>
            <a:off x="6935028" y="958334"/>
            <a:ext cx="60976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>
                <a:latin typeface="Garamond" panose="02020404030301010803" pitchFamily="18" charset="0"/>
              </a:rPr>
              <a:t>single-</a:t>
            </a:r>
            <a:r>
              <a:rPr lang="de-DE" sz="1400" dirty="0" err="1">
                <a:latin typeface="Garamond" panose="02020404030301010803" pitchFamily="18" charset="0"/>
              </a:rPr>
              <a:t>channel</a:t>
            </a:r>
            <a:r>
              <a:rPr lang="de-DE" sz="1400" dirty="0">
                <a:latin typeface="Garamond" panose="02020404030301010803" pitchFamily="18" charset="0"/>
              </a:rPr>
              <a:t> </a:t>
            </a:r>
            <a:r>
              <a:rPr lang="de-DE" sz="1400" dirty="0" err="1">
                <a:latin typeface="Garamond" panose="02020404030301010803" pitchFamily="18" charset="0"/>
              </a:rPr>
              <a:t>diagnostic</a:t>
            </a:r>
            <a:r>
              <a:rPr lang="de-DE" sz="1400" dirty="0">
                <a:latin typeface="Garamond" panose="02020404030301010803" pitchFamily="18" charset="0"/>
              </a:rPr>
              <a:t> </a:t>
            </a:r>
            <a:r>
              <a:rPr lang="de-DE" sz="1400" dirty="0" err="1">
                <a:latin typeface="Garamond" panose="02020404030301010803" pitchFamily="18" charset="0"/>
              </a:rPr>
              <a:t>endoscopes</a:t>
            </a:r>
            <a:r>
              <a:rPr lang="de-DE" sz="1400" dirty="0"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27" name="Picture 4" descr="OverStitch Sx™ BLACK ENDCAP Featuring Dark Color – Targeting Clear Image Black Endcap version of OverStitch Sx™ is conceived to reduce glare and enhance visualization during endoscopic… | Apollo Endosurgery">
            <a:extLst>
              <a:ext uri="{FF2B5EF4-FFF2-40B4-BE49-F238E27FC236}">
                <a16:creationId xmlns:a16="http://schemas.microsoft.com/office/drawing/2014/main" id="{02ABC517-005E-7AB2-E9F7-82A3069E8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9728" y="342332"/>
            <a:ext cx="957759" cy="53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BCEF2717-A4E9-B14A-F664-AED0B04A34D2}"/>
              </a:ext>
            </a:extLst>
          </p:cNvPr>
          <p:cNvSpPr txBox="1"/>
          <p:nvPr/>
        </p:nvSpPr>
        <p:spPr>
          <a:xfrm>
            <a:off x="9206947" y="1414669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latin typeface="Garamond" panose="02020404030301010803" pitchFamily="18" charset="0"/>
              </a:rPr>
              <a:t>30.06.2020</a:t>
            </a:r>
          </a:p>
        </p:txBody>
      </p:sp>
    </p:spTree>
    <p:extLst>
      <p:ext uri="{BB962C8B-B14F-4D97-AF65-F5344CB8AC3E}">
        <p14:creationId xmlns:p14="http://schemas.microsoft.com/office/powerpoint/2010/main" val="2794688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5FDB8080-6E1A-497B-59FD-5F4FCD673B33}"/>
              </a:ext>
            </a:extLst>
          </p:cNvPr>
          <p:cNvSpPr txBox="1"/>
          <p:nvPr/>
        </p:nvSpPr>
        <p:spPr>
          <a:xfrm>
            <a:off x="236053" y="342108"/>
            <a:ext cx="70393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b="1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FDA </a:t>
            </a:r>
            <a:r>
              <a:rPr lang="de-DE" sz="3200" b="1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Approval</a:t>
            </a:r>
            <a:endParaRPr lang="de-DE" sz="3200" dirty="0">
              <a:latin typeface="Garamond" panose="02020404030301010803" pitchFamily="18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198E85B-4CEB-AEC8-CD9D-454EF4009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5547" y="5019260"/>
            <a:ext cx="4400955" cy="159026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71B854D-C3B1-1138-E380-F07CC2206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0930" y="208723"/>
            <a:ext cx="4058980" cy="140141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7E28EF2-ED71-0D00-E486-96A9A45B15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460" y="960541"/>
            <a:ext cx="5045766" cy="285657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E793B04-2007-223A-46EA-9D608A3E93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896" y="3867839"/>
            <a:ext cx="4903304" cy="200511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0566AD3-64EA-DB14-C965-8AC4CB9E68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3246" y="1858617"/>
            <a:ext cx="5275665" cy="1660468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DA6DB98D-C0DF-14DF-AAC2-02F6378B36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7373" y="3514591"/>
            <a:ext cx="5549347" cy="1197701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DAAF9EE9-0126-2EDE-FD0C-D92D8584B89D}"/>
              </a:ext>
            </a:extLst>
          </p:cNvPr>
          <p:cNvSpPr txBox="1"/>
          <p:nvPr/>
        </p:nvSpPr>
        <p:spPr>
          <a:xfrm>
            <a:off x="6935028" y="958334"/>
            <a:ext cx="60976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>
                <a:latin typeface="Garamond" panose="02020404030301010803" pitchFamily="18" charset="0"/>
              </a:rPr>
              <a:t>single-</a:t>
            </a:r>
            <a:r>
              <a:rPr lang="de-DE" sz="1400" dirty="0" err="1">
                <a:latin typeface="Garamond" panose="02020404030301010803" pitchFamily="18" charset="0"/>
              </a:rPr>
              <a:t>channel</a:t>
            </a:r>
            <a:r>
              <a:rPr lang="de-DE" sz="1400" dirty="0">
                <a:latin typeface="Garamond" panose="02020404030301010803" pitchFamily="18" charset="0"/>
              </a:rPr>
              <a:t> </a:t>
            </a:r>
            <a:r>
              <a:rPr lang="de-DE" sz="1400" dirty="0" err="1">
                <a:latin typeface="Garamond" panose="02020404030301010803" pitchFamily="18" charset="0"/>
              </a:rPr>
              <a:t>diagnostic</a:t>
            </a:r>
            <a:r>
              <a:rPr lang="de-DE" sz="1400" dirty="0">
                <a:latin typeface="Garamond" panose="02020404030301010803" pitchFamily="18" charset="0"/>
              </a:rPr>
              <a:t> </a:t>
            </a:r>
            <a:r>
              <a:rPr lang="de-DE" sz="1400" dirty="0" err="1">
                <a:latin typeface="Garamond" panose="02020404030301010803" pitchFamily="18" charset="0"/>
              </a:rPr>
              <a:t>endoscopes</a:t>
            </a:r>
            <a:r>
              <a:rPr lang="de-DE" sz="1400" dirty="0"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3151BA83-3FD4-F0C4-B337-6C12726BE6BF}"/>
              </a:ext>
            </a:extLst>
          </p:cNvPr>
          <p:cNvSpPr txBox="1"/>
          <p:nvPr/>
        </p:nvSpPr>
        <p:spPr>
          <a:xfrm>
            <a:off x="762828" y="5778812"/>
            <a:ext cx="6515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>
                <a:latin typeface="Garamond" panose="02020404030301010803" pitchFamily="18" charset="0"/>
              </a:rPr>
              <a:t>double-</a:t>
            </a:r>
            <a:r>
              <a:rPr lang="de-DE" sz="1400" dirty="0" err="1">
                <a:latin typeface="Garamond" panose="02020404030301010803" pitchFamily="18" charset="0"/>
              </a:rPr>
              <a:t>channel</a:t>
            </a:r>
            <a:r>
              <a:rPr lang="de-DE" sz="1400" dirty="0">
                <a:latin typeface="Garamond" panose="02020404030301010803" pitchFamily="18" charset="0"/>
              </a:rPr>
              <a:t> </a:t>
            </a:r>
            <a:r>
              <a:rPr lang="de-DE" sz="1400" dirty="0" err="1">
                <a:latin typeface="Garamond" panose="02020404030301010803" pitchFamily="18" charset="0"/>
              </a:rPr>
              <a:t>therapeutic</a:t>
            </a:r>
            <a:r>
              <a:rPr lang="de-DE" sz="1400" dirty="0">
                <a:latin typeface="Garamond" panose="02020404030301010803" pitchFamily="18" charset="0"/>
              </a:rPr>
              <a:t> </a:t>
            </a:r>
            <a:r>
              <a:rPr lang="de-DE" sz="1400" dirty="0" err="1">
                <a:latin typeface="Garamond" panose="02020404030301010803" pitchFamily="18" charset="0"/>
              </a:rPr>
              <a:t>scopes</a:t>
            </a:r>
            <a:endParaRPr lang="de-DE" sz="1400" dirty="0">
              <a:latin typeface="Garamond" panose="02020404030301010803" pitchFamily="18" charset="0"/>
            </a:endParaRPr>
          </a:p>
        </p:txBody>
      </p:sp>
      <p:pic>
        <p:nvPicPr>
          <p:cNvPr id="1026" name="Picture 2" descr="OverStitch NXT ™ NeXT Generation Single Channel Endoscopic Suturing System - Boston Scientific">
            <a:extLst>
              <a:ext uri="{FF2B5EF4-FFF2-40B4-BE49-F238E27FC236}">
                <a16:creationId xmlns:a16="http://schemas.microsoft.com/office/drawing/2014/main" id="{C6E6616D-CEA2-6DCE-1A7C-A57B436A4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930" y="5512903"/>
            <a:ext cx="694911" cy="69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verStitch Sx™ BLACK ENDCAP Featuring Dark Color – Targeting Clear Image Black Endcap version of OverStitch Sx™ is conceived to reduce glare and enhance visualization during endoscopic… | Apollo Endosurgery">
            <a:extLst>
              <a:ext uri="{FF2B5EF4-FFF2-40B4-BE49-F238E27FC236}">
                <a16:creationId xmlns:a16="http://schemas.microsoft.com/office/drawing/2014/main" id="{1ACE3D14-B121-A2BF-37DB-A842A2506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9728" y="342332"/>
            <a:ext cx="957759" cy="53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E001430D-5069-C298-4B92-D44F18696822}"/>
              </a:ext>
            </a:extLst>
          </p:cNvPr>
          <p:cNvSpPr txBox="1"/>
          <p:nvPr/>
        </p:nvSpPr>
        <p:spPr>
          <a:xfrm>
            <a:off x="9233452" y="2832652"/>
            <a:ext cx="1159292" cy="36933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latin typeface="Garamond" panose="02020404030301010803" pitchFamily="18" charset="0"/>
              </a:rPr>
              <a:t>12.07.2022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C8D0379-E19F-80F6-C3A8-CE3C9AF6B3DA}"/>
              </a:ext>
            </a:extLst>
          </p:cNvPr>
          <p:cNvSpPr txBox="1"/>
          <p:nvPr/>
        </p:nvSpPr>
        <p:spPr>
          <a:xfrm>
            <a:off x="9206947" y="1414669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latin typeface="Garamond" panose="02020404030301010803" pitchFamily="18" charset="0"/>
              </a:rPr>
              <a:t>30.06.2020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059BDE85-E9FC-054A-7143-076D57324B40}"/>
              </a:ext>
            </a:extLst>
          </p:cNvPr>
          <p:cNvSpPr txBox="1"/>
          <p:nvPr/>
        </p:nvSpPr>
        <p:spPr>
          <a:xfrm>
            <a:off x="9846365" y="4926495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latin typeface="Garamond" panose="02020404030301010803" pitchFamily="18" charset="0"/>
              </a:rPr>
              <a:t>30.06.2023</a:t>
            </a:r>
          </a:p>
        </p:txBody>
      </p:sp>
    </p:spTree>
    <p:extLst>
      <p:ext uri="{BB962C8B-B14F-4D97-AF65-F5344CB8AC3E}">
        <p14:creationId xmlns:p14="http://schemas.microsoft.com/office/powerpoint/2010/main" val="2124784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FBEC88E-A5EF-1020-614D-A33BD6BD4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5742" y="2046309"/>
            <a:ext cx="4469740" cy="2630380"/>
          </a:xfrm>
          <a:prstGeom prst="rect">
            <a:avLst/>
          </a:prstGeom>
        </p:spPr>
      </p:pic>
      <p:pic>
        <p:nvPicPr>
          <p:cNvPr id="5" name="Grafik 4" descr="Ein Bild, das Kunst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5F3DC085-CA64-7838-8FA6-BB1525A14B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957" y="1877344"/>
            <a:ext cx="3107923" cy="282918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CEDC4E0-48C9-D393-07CD-113BEF6309A7}"/>
              </a:ext>
            </a:extLst>
          </p:cNvPr>
          <p:cNvSpPr txBox="1"/>
          <p:nvPr/>
        </p:nvSpPr>
        <p:spPr>
          <a:xfrm>
            <a:off x="276268" y="675634"/>
            <a:ext cx="42434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solidFill>
                  <a:srgbClr val="1A1464"/>
                </a:solidFill>
                <a:latin typeface="Century Gothic" panose="020B0502020202020204" pitchFamily="34" charset="0"/>
              </a:rPr>
              <a:t>ESG</a:t>
            </a:r>
          </a:p>
          <a:p>
            <a:pPr algn="ctr"/>
            <a:r>
              <a:rPr lang="de-DE" b="1" dirty="0">
                <a:solidFill>
                  <a:srgbClr val="1A1464"/>
                </a:solidFill>
                <a:latin typeface="Century Gothic" panose="020B0502020202020204" pitchFamily="34" charset="0"/>
              </a:rPr>
              <a:t>ENDOSCOPIC SLEEVE GASTROPLASTY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4026350-3AE1-950F-D056-10FCD935B7A5}"/>
              </a:ext>
            </a:extLst>
          </p:cNvPr>
          <p:cNvSpPr txBox="1"/>
          <p:nvPr/>
        </p:nvSpPr>
        <p:spPr>
          <a:xfrm>
            <a:off x="5247118" y="773813"/>
            <a:ext cx="4934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1A1464"/>
                </a:solidFill>
                <a:latin typeface="Century Gothic" panose="020B0502020202020204" pitchFamily="34" charset="0"/>
              </a:rPr>
              <a:t>POSE</a:t>
            </a:r>
          </a:p>
          <a:p>
            <a:pPr algn="ctr"/>
            <a:r>
              <a:rPr lang="de-DE" b="1" dirty="0">
                <a:solidFill>
                  <a:srgbClr val="1A1464"/>
                </a:solidFill>
                <a:latin typeface="Century Gothic" panose="020B0502020202020204" pitchFamily="34" charset="0"/>
              </a:rPr>
              <a:t>PRIMARY OBESITY SURGERY ENDOLUMINAL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9CBE0B39-0E2C-A6E1-7F77-535121F7FB19}"/>
              </a:ext>
            </a:extLst>
          </p:cNvPr>
          <p:cNvSpPr/>
          <p:nvPr/>
        </p:nvSpPr>
        <p:spPr>
          <a:xfrm>
            <a:off x="855741" y="2893060"/>
            <a:ext cx="1624992" cy="352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27893F5-AA6C-DA38-889B-BF94C739BE6D}"/>
              </a:ext>
            </a:extLst>
          </p:cNvPr>
          <p:cNvSpPr txBox="1"/>
          <p:nvPr/>
        </p:nvSpPr>
        <p:spPr>
          <a:xfrm>
            <a:off x="398868" y="1923957"/>
            <a:ext cx="17248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1A1464"/>
                </a:solidFill>
                <a:latin typeface="Century Gothic" panose="020B0502020202020204" pitchFamily="34" charset="0"/>
              </a:rPr>
              <a:t>U-SHAPES RUNNING SUTURING LINES  IN THE CORPUS (DEPOT) OF THE STOMACH</a:t>
            </a:r>
          </a:p>
          <a:p>
            <a:r>
              <a:rPr lang="de-DE" sz="1000" b="1" dirty="0">
                <a:solidFill>
                  <a:srgbClr val="1A1464"/>
                </a:solidFill>
                <a:latin typeface="Century Gothic" panose="020B0502020202020204" pitchFamily="34" charset="0"/>
              </a:rPr>
              <a:t>THE FUNDUS IS SPARED</a:t>
            </a:r>
          </a:p>
          <a:p>
            <a:r>
              <a:rPr lang="de-DE" sz="1000" b="1" dirty="0">
                <a:solidFill>
                  <a:srgbClr val="1A1464"/>
                </a:solidFill>
                <a:latin typeface="Century Gothic" panose="020B0502020202020204" pitchFamily="34" charset="0"/>
              </a:rPr>
              <a:t>THE ANGLE OF HIS IS PRESERVED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AAB937D5-8004-E70F-DAD3-2CEBBECB1953}"/>
              </a:ext>
            </a:extLst>
          </p:cNvPr>
          <p:cNvSpPr/>
          <p:nvPr/>
        </p:nvSpPr>
        <p:spPr>
          <a:xfrm>
            <a:off x="4377268" y="2356217"/>
            <a:ext cx="1185333" cy="1005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6009FE6-EBC5-79AD-EABF-FCBA85855DC0}"/>
              </a:ext>
            </a:extLst>
          </p:cNvPr>
          <p:cNvSpPr txBox="1"/>
          <p:nvPr/>
        </p:nvSpPr>
        <p:spPr>
          <a:xfrm>
            <a:off x="4509823" y="3133983"/>
            <a:ext cx="1724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1A1464"/>
                </a:solidFill>
                <a:latin typeface="Century Gothic" panose="020B0502020202020204" pitchFamily="34" charset="0"/>
              </a:rPr>
              <a:t>THE CORPUS OF THE STOMACH IS REMODELLED ANDSLEEVE-LIKE SHAPED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78D28EF8-7390-8404-A02C-F3FDA23A657F}"/>
              </a:ext>
            </a:extLst>
          </p:cNvPr>
          <p:cNvSpPr txBox="1"/>
          <p:nvPr/>
        </p:nvSpPr>
        <p:spPr>
          <a:xfrm>
            <a:off x="4107489" y="1885777"/>
            <a:ext cx="1724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1A1464"/>
                </a:solidFill>
                <a:latin typeface="Century Gothic" panose="020B0502020202020204" pitchFamily="34" charset="0"/>
              </a:rPr>
              <a:t>A ‚PSEUDO-POUCH IS CRATED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0B9E88FB-E33F-276D-DF93-0B4D0FD98BED}"/>
              </a:ext>
            </a:extLst>
          </p:cNvPr>
          <p:cNvSpPr txBox="1"/>
          <p:nvPr/>
        </p:nvSpPr>
        <p:spPr>
          <a:xfrm>
            <a:off x="9715633" y="2066924"/>
            <a:ext cx="1724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1A1464"/>
                </a:solidFill>
                <a:latin typeface="Century Gothic" panose="020B0502020202020204" pitchFamily="34" charset="0"/>
              </a:rPr>
              <a:t>SINGLE HELIX TECHNIQUE: 16 SUTURES </a:t>
            </a:r>
          </a:p>
          <a:p>
            <a:r>
              <a:rPr lang="de-DE" sz="1000" b="1" dirty="0">
                <a:solidFill>
                  <a:srgbClr val="1A1464"/>
                </a:solidFill>
                <a:latin typeface="Century Gothic" panose="020B0502020202020204" pitchFamily="34" charset="0"/>
              </a:rPr>
              <a:t>DOUBLE HELIX TECHNIQUE: 5-8 SUTURES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9E1E222A-7BEC-7629-5B07-9053269DAA5A}"/>
              </a:ext>
            </a:extLst>
          </p:cNvPr>
          <p:cNvSpPr txBox="1"/>
          <p:nvPr/>
        </p:nvSpPr>
        <p:spPr>
          <a:xfrm>
            <a:off x="7742984" y="4817841"/>
            <a:ext cx="45883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latin typeface="Garamond" panose="02020404030301010803" pitchFamily="18" charset="0"/>
              </a:rPr>
              <a:t>ACUTALLY ONGOING PIVOTAL STUDY </a:t>
            </a:r>
          </a:p>
          <a:p>
            <a:r>
              <a:rPr lang="de-DE" b="1" dirty="0">
                <a:solidFill>
                  <a:srgbClr val="C00000"/>
                </a:solidFill>
                <a:latin typeface="Garamond" panose="02020404030301010803" pitchFamily="18" charset="0"/>
              </a:rPr>
              <a:t>FOR FDA APPROVAL 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F82D34EB-0B4A-5421-6C22-C2A761E6EAEB}"/>
              </a:ext>
            </a:extLst>
          </p:cNvPr>
          <p:cNvSpPr txBox="1"/>
          <p:nvPr/>
        </p:nvSpPr>
        <p:spPr>
          <a:xfrm>
            <a:off x="503678" y="3935540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TBWL</a:t>
            </a:r>
          </a:p>
          <a:p>
            <a:r>
              <a:rPr lang="de-DE" sz="12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13.6% 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3D9609BD-3B58-7370-74D9-EDA8CA4691E5}"/>
              </a:ext>
            </a:extLst>
          </p:cNvPr>
          <p:cNvSpPr txBox="1"/>
          <p:nvPr/>
        </p:nvSpPr>
        <p:spPr>
          <a:xfrm>
            <a:off x="10378683" y="4043324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TBWL</a:t>
            </a:r>
          </a:p>
          <a:p>
            <a:r>
              <a:rPr lang="de-DE" sz="12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15.7% 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15379E2E-879D-FE5F-16E5-217865CDE769}"/>
              </a:ext>
            </a:extLst>
          </p:cNvPr>
          <p:cNvSpPr txBox="1"/>
          <p:nvPr/>
        </p:nvSpPr>
        <p:spPr>
          <a:xfrm>
            <a:off x="132064" y="5606461"/>
            <a:ext cx="45268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rgbClr val="1A1464"/>
                </a:solidFill>
                <a:latin typeface="Garamond" panose="02020404030301010803" pitchFamily="18" charset="0"/>
              </a:rPr>
              <a:t>Abu </a:t>
            </a:r>
            <a:r>
              <a:rPr lang="de-DE" sz="800" dirty="0" err="1">
                <a:solidFill>
                  <a:srgbClr val="1A1464"/>
                </a:solidFill>
                <a:latin typeface="Garamond" panose="02020404030301010803" pitchFamily="18" charset="0"/>
              </a:rPr>
              <a:t>Dayyeh</a:t>
            </a:r>
            <a:r>
              <a:rPr lang="de-DE" sz="800" dirty="0">
                <a:solidFill>
                  <a:srgbClr val="1A1464"/>
                </a:solidFill>
                <a:latin typeface="Garamond" panose="02020404030301010803" pitchFamily="18" charset="0"/>
              </a:rPr>
              <a:t> et al; MERIT Study Group. </a:t>
            </a:r>
            <a:r>
              <a:rPr lang="de-DE" sz="800" b="1" dirty="0" err="1">
                <a:solidFill>
                  <a:srgbClr val="1A1464"/>
                </a:solidFill>
                <a:latin typeface="Garamond" panose="02020404030301010803" pitchFamily="18" charset="0"/>
              </a:rPr>
              <a:t>Endoscopic</a:t>
            </a:r>
            <a:r>
              <a:rPr lang="de-DE" sz="800" b="1" dirty="0">
                <a:solidFill>
                  <a:srgbClr val="1A1464"/>
                </a:solidFill>
                <a:latin typeface="Garamond" panose="02020404030301010803" pitchFamily="18" charset="0"/>
              </a:rPr>
              <a:t> </a:t>
            </a:r>
            <a:r>
              <a:rPr lang="de-DE" sz="800" b="1" dirty="0" err="1">
                <a:solidFill>
                  <a:srgbClr val="1A1464"/>
                </a:solidFill>
                <a:latin typeface="Garamond" panose="02020404030301010803" pitchFamily="18" charset="0"/>
              </a:rPr>
              <a:t>sleeve</a:t>
            </a:r>
            <a:r>
              <a:rPr lang="de-DE" sz="800" b="1" dirty="0">
                <a:solidFill>
                  <a:srgbClr val="1A1464"/>
                </a:solidFill>
                <a:latin typeface="Garamond" panose="02020404030301010803" pitchFamily="18" charset="0"/>
              </a:rPr>
              <a:t> </a:t>
            </a:r>
            <a:r>
              <a:rPr lang="de-DE" sz="800" b="1" dirty="0" err="1">
                <a:solidFill>
                  <a:srgbClr val="1A1464"/>
                </a:solidFill>
                <a:latin typeface="Garamond" panose="02020404030301010803" pitchFamily="18" charset="0"/>
              </a:rPr>
              <a:t>gastroplasty</a:t>
            </a:r>
            <a:r>
              <a:rPr lang="de-DE" sz="800" b="1" dirty="0">
                <a:solidFill>
                  <a:srgbClr val="1A1464"/>
                </a:solidFill>
                <a:latin typeface="Garamond" panose="02020404030301010803" pitchFamily="18" charset="0"/>
              </a:rPr>
              <a:t> </a:t>
            </a:r>
            <a:r>
              <a:rPr lang="de-DE" sz="800" b="1" dirty="0" err="1">
                <a:solidFill>
                  <a:srgbClr val="1A1464"/>
                </a:solidFill>
                <a:latin typeface="Garamond" panose="02020404030301010803" pitchFamily="18" charset="0"/>
              </a:rPr>
              <a:t>for</a:t>
            </a:r>
            <a:r>
              <a:rPr lang="de-DE" sz="800" b="1" dirty="0">
                <a:solidFill>
                  <a:srgbClr val="1A1464"/>
                </a:solidFill>
                <a:latin typeface="Garamond" panose="02020404030301010803" pitchFamily="18" charset="0"/>
              </a:rPr>
              <a:t> </a:t>
            </a:r>
            <a:r>
              <a:rPr lang="de-DE" sz="800" b="1" dirty="0" err="1">
                <a:solidFill>
                  <a:srgbClr val="1A1464"/>
                </a:solidFill>
                <a:latin typeface="Garamond" panose="02020404030301010803" pitchFamily="18" charset="0"/>
              </a:rPr>
              <a:t>treatment</a:t>
            </a:r>
            <a:r>
              <a:rPr lang="de-DE" sz="800" b="1" dirty="0">
                <a:solidFill>
                  <a:srgbClr val="1A1464"/>
                </a:solidFill>
                <a:latin typeface="Garamond" panose="02020404030301010803" pitchFamily="18" charset="0"/>
              </a:rPr>
              <a:t> </a:t>
            </a:r>
            <a:r>
              <a:rPr lang="de-DE" sz="800" b="1" dirty="0" err="1">
                <a:solidFill>
                  <a:srgbClr val="1A1464"/>
                </a:solidFill>
                <a:latin typeface="Garamond" panose="02020404030301010803" pitchFamily="18" charset="0"/>
              </a:rPr>
              <a:t>of</a:t>
            </a:r>
            <a:r>
              <a:rPr lang="de-DE" sz="800" b="1" dirty="0">
                <a:solidFill>
                  <a:srgbClr val="1A1464"/>
                </a:solidFill>
                <a:latin typeface="Garamond" panose="02020404030301010803" pitchFamily="18" charset="0"/>
              </a:rPr>
              <a:t> </a:t>
            </a:r>
            <a:r>
              <a:rPr lang="de-DE" sz="800" b="1" dirty="0" err="1">
                <a:solidFill>
                  <a:srgbClr val="1A1464"/>
                </a:solidFill>
                <a:latin typeface="Garamond" panose="02020404030301010803" pitchFamily="18" charset="0"/>
              </a:rPr>
              <a:t>class</a:t>
            </a:r>
            <a:r>
              <a:rPr lang="de-DE" sz="800" b="1" dirty="0">
                <a:solidFill>
                  <a:srgbClr val="1A1464"/>
                </a:solidFill>
                <a:latin typeface="Garamond" panose="02020404030301010803" pitchFamily="18" charset="0"/>
              </a:rPr>
              <a:t> 1 and 2 </a:t>
            </a:r>
            <a:r>
              <a:rPr lang="de-DE" sz="800" b="1" dirty="0" err="1">
                <a:solidFill>
                  <a:srgbClr val="1A1464"/>
                </a:solidFill>
                <a:latin typeface="Garamond" panose="02020404030301010803" pitchFamily="18" charset="0"/>
              </a:rPr>
              <a:t>obesity</a:t>
            </a:r>
            <a:r>
              <a:rPr lang="de-DE" sz="800" b="1" dirty="0">
                <a:solidFill>
                  <a:srgbClr val="1A1464"/>
                </a:solidFill>
                <a:latin typeface="Garamond" panose="02020404030301010803" pitchFamily="18" charset="0"/>
              </a:rPr>
              <a:t> (MERIT): a </a:t>
            </a:r>
            <a:r>
              <a:rPr lang="de-DE" sz="800" b="1" dirty="0" err="1">
                <a:solidFill>
                  <a:srgbClr val="1A1464"/>
                </a:solidFill>
                <a:latin typeface="Garamond" panose="02020404030301010803" pitchFamily="18" charset="0"/>
              </a:rPr>
              <a:t>prospective,multicentre</a:t>
            </a:r>
            <a:r>
              <a:rPr lang="de-DE" sz="800" b="1" dirty="0">
                <a:solidFill>
                  <a:srgbClr val="1A1464"/>
                </a:solidFill>
                <a:latin typeface="Garamond" panose="02020404030301010803" pitchFamily="18" charset="0"/>
              </a:rPr>
              <a:t>  </a:t>
            </a:r>
            <a:r>
              <a:rPr lang="de-DE" sz="800" b="1" dirty="0" err="1">
                <a:solidFill>
                  <a:srgbClr val="1A1464"/>
                </a:solidFill>
                <a:latin typeface="Garamond" panose="02020404030301010803" pitchFamily="18" charset="0"/>
              </a:rPr>
              <a:t>randomised</a:t>
            </a:r>
            <a:r>
              <a:rPr lang="de-DE" sz="800" b="1" dirty="0">
                <a:solidFill>
                  <a:srgbClr val="1A1464"/>
                </a:solidFill>
                <a:latin typeface="Garamond" panose="02020404030301010803" pitchFamily="18" charset="0"/>
              </a:rPr>
              <a:t> </a:t>
            </a:r>
            <a:r>
              <a:rPr lang="de-DE" sz="800" b="1" dirty="0" err="1">
                <a:solidFill>
                  <a:srgbClr val="1A1464"/>
                </a:solidFill>
                <a:latin typeface="Garamond" panose="02020404030301010803" pitchFamily="18" charset="0"/>
              </a:rPr>
              <a:t>trial</a:t>
            </a:r>
            <a:r>
              <a:rPr lang="de-DE" sz="800" dirty="0">
                <a:solidFill>
                  <a:srgbClr val="1A1464"/>
                </a:solidFill>
                <a:latin typeface="Garamond" panose="02020404030301010803" pitchFamily="18" charset="0"/>
              </a:rPr>
              <a:t>. Lancet. </a:t>
            </a:r>
            <a:r>
              <a:rPr lang="de-DE" sz="1000" dirty="0">
                <a:solidFill>
                  <a:srgbClr val="1A1464"/>
                </a:solidFill>
                <a:latin typeface="Century Gothic" panose="020B0502020202020204" pitchFamily="34" charset="0"/>
              </a:rPr>
              <a:t>2022 Aug</a:t>
            </a:r>
            <a:endParaRPr lang="de-DE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B74BB4FD-2E77-C7BD-6920-DF95C608AC77}"/>
              </a:ext>
            </a:extLst>
          </p:cNvPr>
          <p:cNvSpPr txBox="1"/>
          <p:nvPr/>
        </p:nvSpPr>
        <p:spPr>
          <a:xfrm>
            <a:off x="6330927" y="6438689"/>
            <a:ext cx="45268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800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Lopez Nava et al. </a:t>
            </a:r>
            <a:r>
              <a:rPr lang="de-DE" sz="800" b="1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Prospective</a:t>
            </a:r>
            <a:r>
              <a:rPr lang="de-DE" sz="800" b="1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 Multicenter Study </a:t>
            </a:r>
            <a:r>
              <a:rPr lang="de-DE" sz="800" b="1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of</a:t>
            </a:r>
            <a:r>
              <a:rPr lang="de-DE" sz="800" b="1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 </a:t>
            </a:r>
            <a:r>
              <a:rPr lang="de-DE" sz="800" b="1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the</a:t>
            </a:r>
            <a:r>
              <a:rPr lang="de-DE" sz="800" b="1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 Primary </a:t>
            </a:r>
            <a:r>
              <a:rPr lang="de-DE" sz="800" b="1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Obesity</a:t>
            </a:r>
            <a:r>
              <a:rPr lang="de-DE" sz="800" b="1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 </a:t>
            </a:r>
            <a:r>
              <a:rPr lang="de-DE" sz="800" b="1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Surgery</a:t>
            </a:r>
            <a:r>
              <a:rPr lang="de-DE" sz="800" b="1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 </a:t>
            </a:r>
            <a:r>
              <a:rPr lang="de-DE" sz="800" b="1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Endoluminal</a:t>
            </a:r>
            <a:r>
              <a:rPr lang="de-DE" sz="800" b="1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 (POSE 2.0) </a:t>
            </a:r>
            <a:r>
              <a:rPr lang="de-DE" sz="800" b="1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Procedure</a:t>
            </a:r>
            <a:r>
              <a:rPr lang="de-DE" sz="800" b="1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 </a:t>
            </a:r>
            <a:r>
              <a:rPr lang="de-DE" sz="800" b="1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for</a:t>
            </a:r>
            <a:r>
              <a:rPr lang="de-DE" sz="800" b="1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 Treatment </a:t>
            </a:r>
            <a:r>
              <a:rPr lang="de-DE" sz="800" b="1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of</a:t>
            </a:r>
            <a:r>
              <a:rPr lang="de-DE" sz="800" b="1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 </a:t>
            </a:r>
            <a:r>
              <a:rPr lang="de-DE" sz="800" b="1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Obesity</a:t>
            </a:r>
            <a:r>
              <a:rPr lang="de-DE" sz="800" b="1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. </a:t>
            </a:r>
            <a:r>
              <a:rPr lang="de-DE" sz="800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Clin</a:t>
            </a:r>
            <a:r>
              <a:rPr lang="de-DE" sz="800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 </a:t>
            </a:r>
            <a:r>
              <a:rPr lang="de-DE" sz="800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Gastroenterol</a:t>
            </a:r>
            <a:r>
              <a:rPr lang="de-DE" sz="800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 </a:t>
            </a:r>
            <a:r>
              <a:rPr lang="de-DE" sz="800" dirty="0" err="1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Hepatol</a:t>
            </a:r>
            <a:r>
              <a:rPr lang="de-DE" sz="800" dirty="0">
                <a:solidFill>
                  <a:srgbClr val="1A1464"/>
                </a:solidFill>
                <a:highlight>
                  <a:srgbClr val="FFFFFF"/>
                </a:highlight>
                <a:latin typeface="Garamond" panose="02020404030301010803" pitchFamily="18" charset="0"/>
              </a:rPr>
              <a:t>. 2023 Jan;21(1):81-89.e4. </a:t>
            </a:r>
            <a:endParaRPr lang="de-DE" sz="800" dirty="0">
              <a:solidFill>
                <a:srgbClr val="1A1464"/>
              </a:solidFill>
              <a:latin typeface="Garamond" panose="02020404030301010803" pitchFamily="18" charset="0"/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0A028A87-303A-A3EA-4F11-6614AA82689E}"/>
              </a:ext>
            </a:extLst>
          </p:cNvPr>
          <p:cNvSpPr txBox="1"/>
          <p:nvPr/>
        </p:nvSpPr>
        <p:spPr>
          <a:xfrm>
            <a:off x="258417" y="4776088"/>
            <a:ext cx="3031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latin typeface="Garamond" panose="02020404030301010803" pitchFamily="18" charset="0"/>
              </a:rPr>
              <a:t>FDA APPROVEL 12.07.2022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798ECF-F1CF-EAEB-70E9-1EEEBADA73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1296" y="4482548"/>
            <a:ext cx="2477234" cy="164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031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B05B2982-16A8-C3D4-6862-3FAF9CF76264}"/>
              </a:ext>
            </a:extLst>
          </p:cNvPr>
          <p:cNvSpPr/>
          <p:nvPr/>
        </p:nvSpPr>
        <p:spPr>
          <a:xfrm>
            <a:off x="504497" y="6400800"/>
            <a:ext cx="399393" cy="367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6DE15649-5DD4-0BE3-6DA8-33860037B8B5}"/>
              </a:ext>
            </a:extLst>
          </p:cNvPr>
          <p:cNvSpPr/>
          <p:nvPr/>
        </p:nvSpPr>
        <p:spPr>
          <a:xfrm>
            <a:off x="4130566" y="2133600"/>
            <a:ext cx="1103586" cy="45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9A7B756-B691-E69E-95D4-464EBE53C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1" y="427241"/>
            <a:ext cx="6019799" cy="291031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C187170-1AAC-2D70-B72D-1D2A6323B4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2217" y="1768023"/>
            <a:ext cx="6593027" cy="4980647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EB911EF9-8AAB-0CC7-A6BF-D85BFBCFC873}"/>
              </a:ext>
            </a:extLst>
          </p:cNvPr>
          <p:cNvSpPr txBox="1"/>
          <p:nvPr/>
        </p:nvSpPr>
        <p:spPr>
          <a:xfrm>
            <a:off x="10406270" y="6180555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n</a:t>
            </a:r>
            <a:r>
              <a:rPr lang="de-DE" dirty="0"/>
              <a:t> = 15.714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650EF18-6E9E-E94F-EA9E-558335EB47B8}"/>
              </a:ext>
            </a:extLst>
          </p:cNvPr>
          <p:cNvSpPr txBox="1"/>
          <p:nvPr/>
        </p:nvSpPr>
        <p:spPr>
          <a:xfrm>
            <a:off x="263112" y="4436598"/>
            <a:ext cx="6098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de-DE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r>
              <a:rPr lang="de-DE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BMI was 37.56 kg/m</a:t>
            </a:r>
            <a:r>
              <a:rPr lang="de-DE" sz="1800" baseline="3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800" dirty="0">
                <a:effectLst/>
                <a:latin typeface="STIX" pitchFamily="2" charset="2"/>
              </a:rPr>
              <a:t> </a:t>
            </a: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32EAD4D-8048-8DA9-70B8-44A686E61EC4}"/>
              </a:ext>
            </a:extLst>
          </p:cNvPr>
          <p:cNvSpPr txBox="1"/>
          <p:nvPr/>
        </p:nvSpPr>
        <p:spPr>
          <a:xfrm>
            <a:off x="-1419244" y="141165"/>
            <a:ext cx="106566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IFSO-ENDORSEMENT ON ESG 2024</a:t>
            </a:r>
            <a:r>
              <a:rPr lang="en-US" sz="3200" b="1" dirty="0">
                <a:solidFill>
                  <a:srgbClr val="0F377F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de-DE" sz="3200" dirty="0">
              <a:solidFill>
                <a:srgbClr val="0F377F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9CB6F6F-4F5E-D9D1-C1DC-A8867BE42977}"/>
              </a:ext>
            </a:extLst>
          </p:cNvPr>
          <p:cNvSpPr/>
          <p:nvPr/>
        </p:nvSpPr>
        <p:spPr>
          <a:xfrm>
            <a:off x="8328991" y="5963479"/>
            <a:ext cx="1948070" cy="80441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6557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6DE15649-5DD4-0BE3-6DA8-33860037B8B5}"/>
              </a:ext>
            </a:extLst>
          </p:cNvPr>
          <p:cNvSpPr/>
          <p:nvPr/>
        </p:nvSpPr>
        <p:spPr>
          <a:xfrm>
            <a:off x="4130566" y="2133600"/>
            <a:ext cx="1103586" cy="45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9A7B756-B691-E69E-95D4-464EBE53C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1" y="427241"/>
            <a:ext cx="6019799" cy="2910318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09A91C46-E8D7-0069-F36E-5AABFEE554C2}"/>
              </a:ext>
            </a:extLst>
          </p:cNvPr>
          <p:cNvSpPr txBox="1"/>
          <p:nvPr/>
        </p:nvSpPr>
        <p:spPr>
          <a:xfrm>
            <a:off x="5682343" y="1882400"/>
            <a:ext cx="63327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800" b="1" i="1" dirty="0" err="1">
                <a:effectLst/>
              </a:rPr>
              <a:t>Safety</a:t>
            </a:r>
            <a:r>
              <a:rPr lang="de-DE" sz="1800" b="1" i="1" dirty="0">
                <a:effectLst/>
              </a:rPr>
              <a:t>: </a:t>
            </a:r>
            <a:r>
              <a:rPr lang="de-DE" sz="1800" dirty="0">
                <a:effectLst/>
              </a:rPr>
              <a:t>The </a:t>
            </a:r>
            <a:r>
              <a:rPr lang="de-DE" sz="1800" dirty="0" err="1">
                <a:effectLst/>
              </a:rPr>
              <a:t>pooled</a:t>
            </a:r>
            <a:r>
              <a:rPr lang="de-DE" sz="1800" dirty="0">
                <a:effectLst/>
              </a:rPr>
              <a:t> </a:t>
            </a:r>
            <a:r>
              <a:rPr lang="de-DE" sz="1800" dirty="0" err="1">
                <a:effectLst/>
              </a:rPr>
              <a:t>serious</a:t>
            </a:r>
            <a:r>
              <a:rPr lang="de-DE" sz="1800" dirty="0">
                <a:effectLst/>
              </a:rPr>
              <a:t> adverse </a:t>
            </a:r>
            <a:r>
              <a:rPr lang="de-DE" sz="1800" dirty="0" err="1">
                <a:effectLst/>
              </a:rPr>
              <a:t>event</a:t>
            </a:r>
            <a:r>
              <a:rPr lang="de-DE" sz="1800" dirty="0">
                <a:effectLst/>
              </a:rPr>
              <a:t> rate was </a:t>
            </a:r>
            <a:r>
              <a:rPr lang="de-DE" sz="1800" b="1" dirty="0">
                <a:solidFill>
                  <a:srgbClr val="C00000"/>
                </a:solidFill>
                <a:effectLst/>
              </a:rPr>
              <a:t>1.25%. </a:t>
            </a:r>
          </a:p>
          <a:p>
            <a:pPr algn="ctr"/>
            <a:r>
              <a:rPr lang="de-DE" sz="1800" dirty="0">
                <a:effectLst/>
              </a:rPr>
              <a:t>This </a:t>
            </a:r>
            <a:r>
              <a:rPr lang="de-DE" sz="1800" dirty="0" err="1">
                <a:effectLst/>
              </a:rPr>
              <a:t>low</a:t>
            </a:r>
            <a:r>
              <a:rPr lang="de-DE" sz="1800" dirty="0">
                <a:effectLst/>
              </a:rPr>
              <a:t> rate </a:t>
            </a:r>
            <a:r>
              <a:rPr lang="de-DE" sz="1800" dirty="0" err="1">
                <a:effectLst/>
              </a:rPr>
              <a:t>of</a:t>
            </a:r>
            <a:r>
              <a:rPr lang="de-DE" sz="1800" dirty="0">
                <a:effectLst/>
              </a:rPr>
              <a:t> SAEs </a:t>
            </a:r>
            <a:r>
              <a:rPr lang="de-DE" sz="1800" dirty="0" err="1">
                <a:effectLst/>
              </a:rPr>
              <a:t>indicates</a:t>
            </a:r>
            <a:r>
              <a:rPr lang="de-DE" sz="1800" dirty="0">
                <a:effectLst/>
              </a:rPr>
              <a:t> </a:t>
            </a:r>
            <a:r>
              <a:rPr lang="de-DE" sz="1800" dirty="0" err="1">
                <a:effectLst/>
              </a:rPr>
              <a:t>that</a:t>
            </a:r>
            <a:r>
              <a:rPr lang="de-DE" sz="1800" dirty="0">
                <a:effectLst/>
              </a:rPr>
              <a:t> ESG </a:t>
            </a:r>
            <a:r>
              <a:rPr lang="de-DE" sz="1800" dirty="0" err="1">
                <a:effectLst/>
              </a:rPr>
              <a:t>is</a:t>
            </a:r>
            <a:r>
              <a:rPr lang="de-DE" sz="1800" dirty="0">
                <a:effectLst/>
              </a:rPr>
              <a:t> a </a:t>
            </a:r>
            <a:r>
              <a:rPr lang="de-DE" sz="1800" dirty="0" err="1">
                <a:effectLst/>
              </a:rPr>
              <a:t>relatively</a:t>
            </a:r>
            <a:r>
              <a:rPr lang="de-DE" sz="1800" dirty="0">
                <a:effectLst/>
              </a:rPr>
              <a:t> </a:t>
            </a:r>
            <a:r>
              <a:rPr lang="de-DE" sz="1800" dirty="0" err="1">
                <a:effectLst/>
              </a:rPr>
              <a:t>safe</a:t>
            </a:r>
            <a:r>
              <a:rPr lang="de-DE" sz="1800" dirty="0">
                <a:effectLst/>
              </a:rPr>
              <a:t> </a:t>
            </a:r>
            <a:r>
              <a:rPr lang="de-DE" sz="1800" dirty="0" err="1">
                <a:effectLst/>
              </a:rPr>
              <a:t>procedure</a:t>
            </a:r>
            <a:r>
              <a:rPr lang="de-DE" sz="1800" dirty="0">
                <a:effectLst/>
              </a:rPr>
              <a:t>.</a:t>
            </a:r>
            <a:br>
              <a:rPr lang="de-DE" sz="1800" dirty="0">
                <a:effectLst/>
                <a:latin typeface="STIX" pitchFamily="2" charset="2"/>
              </a:rPr>
            </a:br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BD0FB9E-B07C-0DCB-7353-9C05E6676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996" y="3405674"/>
            <a:ext cx="9537039" cy="253466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BCEE87B6-710D-42E4-BF4C-BFB6171EECAB}"/>
              </a:ext>
            </a:extLst>
          </p:cNvPr>
          <p:cNvSpPr txBox="1"/>
          <p:nvPr/>
        </p:nvSpPr>
        <p:spPr>
          <a:xfrm>
            <a:off x="-1419244" y="141165"/>
            <a:ext cx="106566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IFSO-ENDORSEMENT ON ESG 2024</a:t>
            </a:r>
            <a:r>
              <a:rPr lang="en-US" sz="3200" b="1" dirty="0">
                <a:solidFill>
                  <a:srgbClr val="0F377F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de-DE" sz="3200" dirty="0">
              <a:solidFill>
                <a:srgbClr val="0F377F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96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9ED7B21B-0C56-70A2-4BBE-5B7E68B3D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545" y="337930"/>
            <a:ext cx="5494223" cy="2829705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76CDF15-6764-7A5B-9C55-BA4D65E1DB57}"/>
              </a:ext>
            </a:extLst>
          </p:cNvPr>
          <p:cNvSpPr txBox="1"/>
          <p:nvPr/>
        </p:nvSpPr>
        <p:spPr>
          <a:xfrm>
            <a:off x="258417" y="3379305"/>
            <a:ext cx="1800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C00000"/>
                </a:solidFill>
                <a:latin typeface="Garamond" panose="02020404030301010803" pitchFamily="18" charset="0"/>
              </a:rPr>
              <a:t>2008 </a:t>
            </a:r>
            <a:r>
              <a:rPr lang="de-DE" sz="2400" b="1" dirty="0">
                <a:solidFill>
                  <a:srgbClr val="C00000"/>
                </a:solidFill>
                <a:latin typeface="Garamond" panose="02020404030301010803" pitchFamily="18" charset="0"/>
                <a:sym typeface="Wingdings" pitchFamily="2" charset="2"/>
              </a:rPr>
              <a:t> 2025</a:t>
            </a:r>
            <a:endParaRPr lang="de-DE" sz="2400" b="1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F4133C3-0336-9DC5-BC19-364AE062BC17}"/>
              </a:ext>
            </a:extLst>
          </p:cNvPr>
          <p:cNvSpPr txBox="1"/>
          <p:nvPr/>
        </p:nvSpPr>
        <p:spPr>
          <a:xfrm>
            <a:off x="2196701" y="3595060"/>
            <a:ext cx="44252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Garamond" panose="02020404030301010803" pitchFamily="18" charset="0"/>
              </a:rPr>
              <a:t>2017 </a:t>
            </a:r>
            <a:r>
              <a:rPr lang="de-DE" dirty="0" err="1">
                <a:latin typeface="Garamond" panose="02020404030301010803" pitchFamily="18" charset="0"/>
              </a:rPr>
              <a:t>around</a:t>
            </a:r>
            <a:r>
              <a:rPr lang="de-DE" dirty="0">
                <a:latin typeface="Garamond" panose="02020404030301010803" pitchFamily="18" charset="0"/>
              </a:rPr>
              <a:t> 3000 </a:t>
            </a:r>
            <a:r>
              <a:rPr lang="de-DE" dirty="0" err="1">
                <a:latin typeface="Garamond" panose="02020404030301010803" pitchFamily="18" charset="0"/>
              </a:rPr>
              <a:t>procedures</a:t>
            </a:r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2009 </a:t>
            </a:r>
            <a:r>
              <a:rPr lang="de-DE" dirty="0" err="1">
                <a:latin typeface="Garamond" panose="02020404030301010803" pitchFamily="18" charset="0"/>
              </a:rPr>
              <a:t>around</a:t>
            </a:r>
            <a:r>
              <a:rPr lang="de-DE" dirty="0">
                <a:latin typeface="Garamond" panose="02020404030301010803" pitchFamily="18" charset="0"/>
              </a:rPr>
              <a:t> 10.000 </a:t>
            </a:r>
            <a:r>
              <a:rPr lang="de-DE" dirty="0" err="1">
                <a:latin typeface="Garamond" panose="02020404030301010803" pitchFamily="18" charset="0"/>
              </a:rPr>
              <a:t>procedures</a:t>
            </a:r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2024/26 &gt; 25.000 ESG </a:t>
            </a:r>
            <a:r>
              <a:rPr lang="de-DE" dirty="0" err="1">
                <a:latin typeface="Garamond" panose="02020404030301010803" pitchFamily="18" charset="0"/>
              </a:rPr>
              <a:t>procedures</a:t>
            </a:r>
            <a:r>
              <a:rPr lang="de-DE" dirty="0">
                <a:latin typeface="Garamond" panose="02020404030301010803" pitchFamily="18" charset="0"/>
              </a:rPr>
              <a:t> worldwide</a:t>
            </a:r>
            <a:r>
              <a:rPr lang="de-DE" baseline="30000" dirty="0">
                <a:latin typeface="Garamond" panose="02020404030301010803" pitchFamily="18" charset="0"/>
              </a:rPr>
              <a:t>1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D5C634B-566D-5911-DD2B-439D1F4F2BC1}"/>
              </a:ext>
            </a:extLst>
          </p:cNvPr>
          <p:cNvSpPr txBox="1"/>
          <p:nvPr/>
        </p:nvSpPr>
        <p:spPr>
          <a:xfrm>
            <a:off x="149087" y="4806129"/>
            <a:ext cx="1055539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From</a:t>
            </a:r>
            <a:r>
              <a:rPr lang="de-DE" sz="2400" b="1" dirty="0">
                <a:solidFill>
                  <a:srgbClr val="C00000"/>
                </a:solidFill>
                <a:latin typeface="Garamond" panose="02020404030301010803" pitchFamily="18" charset="0"/>
              </a:rPr>
              <a:t> an innovative </a:t>
            </a:r>
            <a:r>
              <a:rPr lang="de-DE" sz="24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procedure</a:t>
            </a:r>
            <a:r>
              <a:rPr lang="de-DE" sz="2400" b="1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de-DE" sz="24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to</a:t>
            </a:r>
            <a:r>
              <a:rPr lang="de-DE" sz="2400" b="1" dirty="0">
                <a:solidFill>
                  <a:srgbClr val="C00000"/>
                </a:solidFill>
                <a:latin typeface="Garamond" panose="02020404030301010803" pitchFamily="18" charset="0"/>
              </a:rPr>
              <a:t> an </a:t>
            </a:r>
            <a:r>
              <a:rPr lang="de-DE" sz="24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established</a:t>
            </a:r>
            <a:r>
              <a:rPr lang="de-DE" sz="2400" b="1" dirty="0">
                <a:solidFill>
                  <a:srgbClr val="C00000"/>
                </a:solidFill>
                <a:latin typeface="Garamond" panose="02020404030301010803" pitchFamily="18" charset="0"/>
              </a:rPr>
              <a:t> global </a:t>
            </a:r>
            <a:r>
              <a:rPr lang="de-DE" sz="24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obesity</a:t>
            </a:r>
            <a:r>
              <a:rPr lang="de-DE" sz="2400" b="1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de-DE" sz="24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treatment</a:t>
            </a:r>
            <a:r>
              <a:rPr lang="de-DE" sz="2400" b="1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de-DE" sz="24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within</a:t>
            </a:r>
            <a:r>
              <a:rPr lang="de-DE" sz="2400" b="1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</a:p>
          <a:p>
            <a:r>
              <a:rPr lang="de-DE" sz="24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approximately</a:t>
            </a:r>
            <a:r>
              <a:rPr lang="de-DE" sz="2400" b="1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de-DE" sz="24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one</a:t>
            </a:r>
            <a:r>
              <a:rPr lang="de-DE" sz="2400" b="1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de-DE" sz="2400" b="1" dirty="0" err="1">
                <a:solidFill>
                  <a:srgbClr val="C00000"/>
                </a:solidFill>
                <a:latin typeface="Garamond" panose="02020404030301010803" pitchFamily="18" charset="0"/>
              </a:rPr>
              <a:t>decade</a:t>
            </a:r>
            <a:r>
              <a:rPr lang="de-DE" sz="2400" b="1" dirty="0">
                <a:solidFill>
                  <a:srgbClr val="C00000"/>
                </a:solidFill>
                <a:latin typeface="Garamond" panose="02020404030301010803" pitchFamily="18" charset="0"/>
              </a:rPr>
              <a:t>!</a:t>
            </a:r>
          </a:p>
          <a:p>
            <a:endParaRPr lang="de-DE" sz="1600" dirty="0"/>
          </a:p>
          <a:p>
            <a:r>
              <a:rPr lang="de-DE" sz="800" dirty="0">
                <a:latin typeface="Garamond" panose="02020404030301010803" pitchFamily="18" charset="0"/>
              </a:rPr>
              <a:t>1 </a:t>
            </a:r>
            <a:r>
              <a:rPr lang="de-DE" sz="800" dirty="0" err="1">
                <a:latin typeface="Garamond" panose="02020404030301010803" pitchFamily="18" charset="0"/>
              </a:rPr>
              <a:t>Dayyeh</a:t>
            </a:r>
            <a:r>
              <a:rPr lang="de-DE" sz="800" dirty="0">
                <a:latin typeface="Garamond" panose="02020404030301010803" pitchFamily="18" charset="0"/>
              </a:rPr>
              <a:t> BKA, Stier C, </a:t>
            </a:r>
            <a:r>
              <a:rPr lang="de-DE" sz="800" dirty="0" err="1">
                <a:latin typeface="Garamond" panose="02020404030301010803" pitchFamily="18" charset="0"/>
              </a:rPr>
              <a:t>Alqahtani</a:t>
            </a:r>
            <a:r>
              <a:rPr lang="de-DE" sz="800" dirty="0">
                <a:latin typeface="Garamond" panose="02020404030301010803" pitchFamily="18" charset="0"/>
              </a:rPr>
              <a:t> A, </a:t>
            </a:r>
            <a:r>
              <a:rPr lang="de-DE" sz="800" dirty="0" err="1">
                <a:latin typeface="Garamond" panose="02020404030301010803" pitchFamily="18" charset="0"/>
              </a:rPr>
              <a:t>Sharaiha</a:t>
            </a:r>
            <a:r>
              <a:rPr lang="de-DE" sz="800" dirty="0">
                <a:latin typeface="Garamond" panose="02020404030301010803" pitchFamily="18" charset="0"/>
              </a:rPr>
              <a:t> R, </a:t>
            </a:r>
            <a:r>
              <a:rPr lang="de-DE" sz="800" dirty="0" err="1">
                <a:latin typeface="Garamond" panose="02020404030301010803" pitchFamily="18" charset="0"/>
              </a:rPr>
              <a:t>Bandhari</a:t>
            </a:r>
            <a:r>
              <a:rPr lang="de-DE" sz="800" dirty="0">
                <a:latin typeface="Garamond" panose="02020404030301010803" pitchFamily="18" charset="0"/>
              </a:rPr>
              <a:t> M, </a:t>
            </a:r>
            <a:r>
              <a:rPr lang="de-DE" sz="800" dirty="0" err="1">
                <a:latin typeface="Garamond" panose="02020404030301010803" pitchFamily="18" charset="0"/>
              </a:rPr>
              <a:t>Perretta</a:t>
            </a:r>
            <a:r>
              <a:rPr lang="de-DE" sz="800" dirty="0">
                <a:latin typeface="Garamond" panose="02020404030301010803" pitchFamily="18" charset="0"/>
              </a:rPr>
              <a:t> S, </a:t>
            </a:r>
            <a:r>
              <a:rPr lang="de-DE" sz="800" dirty="0" err="1">
                <a:latin typeface="Garamond" panose="02020404030301010803" pitchFamily="18" charset="0"/>
              </a:rPr>
              <a:t>Jirapinyo</a:t>
            </a:r>
            <a:r>
              <a:rPr lang="de-DE" sz="800" dirty="0">
                <a:latin typeface="Garamond" panose="02020404030301010803" pitchFamily="18" charset="0"/>
              </a:rPr>
              <a:t> SP, Prager G, Cohen RV.</a:t>
            </a:r>
          </a:p>
          <a:p>
            <a:r>
              <a:rPr lang="de-DE" sz="800" dirty="0">
                <a:latin typeface="Garamond" panose="02020404030301010803" pitchFamily="18" charset="0"/>
              </a:rPr>
              <a:t>IFSO </a:t>
            </a:r>
            <a:r>
              <a:rPr lang="de-DE" sz="800" dirty="0" err="1">
                <a:latin typeface="Garamond" panose="02020404030301010803" pitchFamily="18" charset="0"/>
              </a:rPr>
              <a:t>Bariatric</a:t>
            </a:r>
            <a:r>
              <a:rPr lang="de-DE" sz="800" dirty="0">
                <a:latin typeface="Garamond" panose="02020404030301010803" pitchFamily="18" charset="0"/>
              </a:rPr>
              <a:t> </a:t>
            </a:r>
            <a:r>
              <a:rPr lang="de-DE" sz="800" dirty="0" err="1">
                <a:latin typeface="Garamond" panose="02020404030301010803" pitchFamily="18" charset="0"/>
              </a:rPr>
              <a:t>Endoscopy</a:t>
            </a:r>
            <a:r>
              <a:rPr lang="de-DE" sz="800" dirty="0">
                <a:latin typeface="Garamond" panose="02020404030301010803" pitchFamily="18" charset="0"/>
              </a:rPr>
              <a:t> Committee </a:t>
            </a:r>
            <a:r>
              <a:rPr lang="de-DE" sz="800" dirty="0" err="1">
                <a:latin typeface="Garamond" panose="02020404030301010803" pitchFamily="18" charset="0"/>
              </a:rPr>
              <a:t>Evidence-Based</a:t>
            </a:r>
            <a:r>
              <a:rPr lang="de-DE" sz="800" dirty="0">
                <a:latin typeface="Garamond" panose="02020404030301010803" pitchFamily="18" charset="0"/>
              </a:rPr>
              <a:t> Review and Position Statement on </a:t>
            </a:r>
            <a:r>
              <a:rPr lang="de-DE" sz="800" dirty="0" err="1">
                <a:latin typeface="Garamond" panose="02020404030301010803" pitchFamily="18" charset="0"/>
              </a:rPr>
              <a:t>Endoscopic</a:t>
            </a:r>
            <a:r>
              <a:rPr lang="de-DE" sz="800" dirty="0">
                <a:latin typeface="Garamond" panose="02020404030301010803" pitchFamily="18" charset="0"/>
              </a:rPr>
              <a:t> </a:t>
            </a:r>
            <a:r>
              <a:rPr lang="de-DE" sz="800" dirty="0" err="1">
                <a:latin typeface="Garamond" panose="02020404030301010803" pitchFamily="18" charset="0"/>
              </a:rPr>
              <a:t>Sleeve</a:t>
            </a:r>
            <a:r>
              <a:rPr lang="de-DE" sz="800" dirty="0">
                <a:latin typeface="Garamond" panose="02020404030301010803" pitchFamily="18" charset="0"/>
              </a:rPr>
              <a:t> </a:t>
            </a:r>
            <a:r>
              <a:rPr lang="de-DE" sz="800" dirty="0" err="1">
                <a:latin typeface="Garamond" panose="02020404030301010803" pitchFamily="18" charset="0"/>
              </a:rPr>
              <a:t>Gastroplasty</a:t>
            </a:r>
            <a:r>
              <a:rPr lang="de-DE" sz="800" dirty="0">
                <a:latin typeface="Garamond" panose="02020404030301010803" pitchFamily="18" charset="0"/>
              </a:rPr>
              <a:t> </a:t>
            </a:r>
            <a:r>
              <a:rPr lang="de-DE" sz="800" dirty="0" err="1">
                <a:latin typeface="Garamond" panose="02020404030301010803" pitchFamily="18" charset="0"/>
              </a:rPr>
              <a:t>for</a:t>
            </a:r>
            <a:r>
              <a:rPr lang="de-DE" sz="800" dirty="0">
                <a:latin typeface="Garamond" panose="02020404030301010803" pitchFamily="18" charset="0"/>
              </a:rPr>
              <a:t> </a:t>
            </a:r>
            <a:r>
              <a:rPr lang="de-DE" sz="800" dirty="0" err="1">
                <a:latin typeface="Garamond" panose="02020404030301010803" pitchFamily="18" charset="0"/>
              </a:rPr>
              <a:t>Obesity</a:t>
            </a:r>
            <a:r>
              <a:rPr lang="de-DE" sz="800" dirty="0">
                <a:latin typeface="Garamond" panose="02020404030301010803" pitchFamily="18" charset="0"/>
              </a:rPr>
              <a:t> Management. </a:t>
            </a:r>
          </a:p>
          <a:p>
            <a:r>
              <a:rPr lang="de-DE" sz="800" dirty="0" err="1">
                <a:latin typeface="Garamond" panose="02020404030301010803" pitchFamily="18" charset="0"/>
              </a:rPr>
              <a:t>Obes</a:t>
            </a:r>
            <a:r>
              <a:rPr lang="de-DE" sz="800" dirty="0">
                <a:latin typeface="Garamond" panose="02020404030301010803" pitchFamily="18" charset="0"/>
              </a:rPr>
              <a:t> </a:t>
            </a:r>
            <a:r>
              <a:rPr lang="de-DE" sz="800" dirty="0" err="1">
                <a:latin typeface="Garamond" panose="02020404030301010803" pitchFamily="18" charset="0"/>
              </a:rPr>
              <a:t>Surg</a:t>
            </a:r>
            <a:r>
              <a:rPr lang="de-DE" sz="800" dirty="0">
                <a:latin typeface="Garamond" panose="02020404030301010803" pitchFamily="18" charset="0"/>
              </a:rPr>
              <a:t>. 2024 Dec;34(12):4318-4348. </a:t>
            </a:r>
            <a:r>
              <a:rPr lang="de-DE" sz="800" dirty="0" err="1">
                <a:latin typeface="Garamond" panose="02020404030301010803" pitchFamily="18" charset="0"/>
              </a:rPr>
              <a:t>doi</a:t>
            </a:r>
            <a:r>
              <a:rPr lang="de-DE" sz="800" dirty="0">
                <a:latin typeface="Garamond" panose="02020404030301010803" pitchFamily="18" charset="0"/>
              </a:rPr>
              <a:t>: 10.1007/s11695-024-07510-z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D298D0F-D3B0-DDA7-3D7D-4A930FFCB0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20543" y="920965"/>
            <a:ext cx="3373336" cy="314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929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8DA71424-9E2A-91D4-A9F4-DE08EFD8CA32}"/>
              </a:ext>
            </a:extLst>
          </p:cNvPr>
          <p:cNvSpPr/>
          <p:nvPr/>
        </p:nvSpPr>
        <p:spPr>
          <a:xfrm>
            <a:off x="254643" y="2835797"/>
            <a:ext cx="11343190" cy="91126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86FCCD0-00B1-5B1E-7969-C5F45F9B1232}"/>
              </a:ext>
            </a:extLst>
          </p:cNvPr>
          <p:cNvSpPr/>
          <p:nvPr/>
        </p:nvSpPr>
        <p:spPr>
          <a:xfrm>
            <a:off x="9042400" y="965200"/>
            <a:ext cx="1003300" cy="292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26" name="Picture 2" descr="Tipi di colonne greche antiche - scena 3D - Insegnamento e apprendimento  digitale Mozaik">
            <a:extLst>
              <a:ext uri="{FF2B5EF4-FFF2-40B4-BE49-F238E27FC236}">
                <a16:creationId xmlns:a16="http://schemas.microsoft.com/office/drawing/2014/main" id="{2F7D35EF-ACE8-5815-41D9-40612A569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698A5F7-A76A-98CA-95CF-6455A409B4DB}"/>
              </a:ext>
            </a:extLst>
          </p:cNvPr>
          <p:cNvSpPr txBox="1"/>
          <p:nvPr/>
        </p:nvSpPr>
        <p:spPr>
          <a:xfrm>
            <a:off x="1893112" y="4822579"/>
            <a:ext cx="8915400" cy="1947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Obesity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Management </a:t>
            </a: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Medications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OMM - </a:t>
            </a:r>
            <a:r>
              <a:rPr lang="de-DE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</a:t>
            </a:r>
            <a:r>
              <a:rPr lang="de-DE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2014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(12/24 </a:t>
            </a: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Liraglutide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Semaglutide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06/21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) ~</a:t>
            </a:r>
            <a:r>
              <a:rPr lang="de-D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WL at 68–104wks)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Tirzepatide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11/23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) (~</a:t>
            </a:r>
            <a:r>
              <a:rPr lang="de-D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16–22.5%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WL at 72wks)</a:t>
            </a:r>
          </a:p>
          <a:p>
            <a:pPr algn="ctr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Oral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Semaglutide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12/25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Wilding JPH, </a:t>
            </a:r>
            <a:r>
              <a:rPr lang="en-US" sz="12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Batterham</a:t>
            </a:r>
            <a:r>
              <a:rPr lang="en-US" sz="1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RL, </a:t>
            </a:r>
            <a:r>
              <a:rPr lang="en-US" sz="12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Calanna</a:t>
            </a:r>
            <a:r>
              <a:rPr lang="en-US" sz="1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S, et al. Once-weekly </a:t>
            </a:r>
            <a:r>
              <a:rPr lang="en-US" sz="12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semaglutide</a:t>
            </a:r>
            <a:r>
              <a:rPr lang="en-US" sz="1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in adults with overweight or obesity. N </a:t>
            </a:r>
            <a:r>
              <a:rPr lang="en-US" sz="12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Engl</a:t>
            </a:r>
            <a:r>
              <a:rPr lang="en-US" sz="1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J Med. 2021;384:989–1002.</a:t>
            </a:r>
            <a:endParaRPr lang="de-DE" sz="1200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Jastreboff</a:t>
            </a:r>
            <a:r>
              <a:rPr lang="en-US" sz="1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AM, </a:t>
            </a:r>
            <a:r>
              <a:rPr lang="en-US" sz="12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Aronne</a:t>
            </a:r>
            <a:r>
              <a:rPr lang="en-US" sz="1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LJ, Ahmad NN, et al. </a:t>
            </a:r>
            <a:r>
              <a:rPr lang="en-US" sz="12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Tirzepatide</a:t>
            </a:r>
            <a:r>
              <a:rPr lang="en-US" sz="1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once weekly for the treatment of obesity. N </a:t>
            </a:r>
            <a:r>
              <a:rPr lang="en-US" sz="12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Engl</a:t>
            </a:r>
            <a:r>
              <a:rPr lang="en-US" sz="1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J Med. 2022;387:205–16.</a:t>
            </a:r>
            <a:endParaRPr lang="de-DE" sz="12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0A29E06-03BC-4BB9-B1E2-1736F5DA4145}"/>
              </a:ext>
            </a:extLst>
          </p:cNvPr>
          <p:cNvSpPr txBox="1"/>
          <p:nvPr/>
        </p:nvSpPr>
        <p:spPr>
          <a:xfrm>
            <a:off x="6499964" y="3255689"/>
            <a:ext cx="5612523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>
                <a:cs typeface="APPLE CHANCERY" panose="03020702040506060504" pitchFamily="66" charset="-79"/>
              </a:rPr>
              <a:t>Endoscopic</a:t>
            </a:r>
            <a:r>
              <a:rPr lang="de-DE" b="1" dirty="0">
                <a:cs typeface="APPLE CHANCERY" panose="03020702040506060504" pitchFamily="66" charset="-79"/>
              </a:rPr>
              <a:t> </a:t>
            </a:r>
            <a:r>
              <a:rPr lang="de-DE" b="1" dirty="0" err="1">
                <a:cs typeface="APPLE CHANCERY" panose="03020702040506060504" pitchFamily="66" charset="-79"/>
              </a:rPr>
              <a:t>Bariatric</a:t>
            </a:r>
            <a:r>
              <a:rPr lang="de-DE" b="1" dirty="0">
                <a:cs typeface="APPLE CHANCERY" panose="03020702040506060504" pitchFamily="66" charset="-79"/>
              </a:rPr>
              <a:t> Therapy -EBT – </a:t>
            </a:r>
          </a:p>
          <a:p>
            <a:pPr algn="ctr"/>
            <a:r>
              <a:rPr lang="de-DE" b="1" dirty="0">
                <a:cs typeface="APPLE CHANCERY" panose="03020702040506060504" pitchFamily="66" charset="-79"/>
              </a:rPr>
              <a:t>ESG </a:t>
            </a:r>
            <a:r>
              <a:rPr lang="de-DE" b="1" dirty="0" err="1">
                <a:solidFill>
                  <a:srgbClr val="C00000"/>
                </a:solidFill>
                <a:cs typeface="APPLE CHANCERY" panose="03020702040506060504" pitchFamily="66" charset="-79"/>
              </a:rPr>
              <a:t>since</a:t>
            </a:r>
            <a:r>
              <a:rPr lang="de-DE" b="1" dirty="0">
                <a:solidFill>
                  <a:srgbClr val="C00000"/>
                </a:solidFill>
                <a:cs typeface="APPLE CHANCERY" panose="03020702040506060504" pitchFamily="66" charset="-79"/>
              </a:rPr>
              <a:t> 07/2022</a:t>
            </a:r>
          </a:p>
          <a:p>
            <a:pPr algn="ctr"/>
            <a:r>
              <a:rPr lang="de-DE" dirty="0">
                <a:cs typeface="Apple Chancery" panose="03020702040506060504" pitchFamily="66" charset="-79"/>
              </a:rPr>
              <a:t>TWL </a:t>
            </a:r>
            <a:r>
              <a:rPr lang="de-DE" dirty="0">
                <a:solidFill>
                  <a:srgbClr val="C00000"/>
                </a:solidFill>
                <a:cs typeface="Apple Chancery" panose="03020702040506060504" pitchFamily="66" charset="-79"/>
              </a:rPr>
              <a:t>13-16%</a:t>
            </a:r>
            <a:r>
              <a:rPr lang="de-DE" dirty="0">
                <a:cs typeface="Apple Chancery" panose="03020702040506060504" pitchFamily="66" charset="-79"/>
              </a:rPr>
              <a:t> at 12 </a:t>
            </a:r>
            <a:r>
              <a:rPr lang="de-DE" dirty="0" err="1">
                <a:cs typeface="Apple Chancery" panose="03020702040506060504" pitchFamily="66" charset="-79"/>
              </a:rPr>
              <a:t>months</a:t>
            </a:r>
            <a:endParaRPr lang="de-DE" dirty="0">
              <a:cs typeface="Apple Chancery" panose="03020702040506060504" pitchFamily="66" charset="-79"/>
            </a:endParaRPr>
          </a:p>
          <a:p>
            <a:pPr algn="ctr"/>
            <a:r>
              <a:rPr lang="en-US" sz="1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Abu </a:t>
            </a:r>
            <a:r>
              <a:rPr lang="en-US" sz="12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Dayyeh</a:t>
            </a:r>
            <a:r>
              <a:rPr lang="en-US" sz="1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BK, </a:t>
            </a:r>
            <a:r>
              <a:rPr lang="en-US" sz="12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Bazerbachi</a:t>
            </a:r>
            <a:r>
              <a:rPr lang="en-US" sz="1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F, </a:t>
            </a:r>
            <a:r>
              <a:rPr lang="en-US" sz="1200" dirty="0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Altayar</a:t>
            </a:r>
            <a:r>
              <a:rPr lang="en-US" sz="12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O, et al. Endoscopic sleeve gastroplasty versus lifestyle modification for obesity: the MERIT randomized clinical trial. Lancet. 2022;400(10352):441–51.</a:t>
            </a:r>
            <a:r>
              <a:rPr lang="de-DE" sz="1200" dirty="0">
                <a:effectLst/>
                <a:latin typeface="Cambria" panose="02040503050406030204" pitchFamily="18" charset="0"/>
              </a:rPr>
              <a:t> </a:t>
            </a:r>
            <a:endParaRPr lang="de-DE" sz="1200" dirty="0">
              <a:latin typeface="Cambria" panose="02040503050406030204" pitchFamily="18" charset="0"/>
              <a:cs typeface="Apple Chancery" panose="03020702040506060504" pitchFamily="66" charset="-79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9596528-FF6B-7ABF-33D9-705B884C7FD8}"/>
              </a:ext>
            </a:extLst>
          </p:cNvPr>
          <p:cNvSpPr txBox="1"/>
          <p:nvPr/>
        </p:nvSpPr>
        <p:spPr>
          <a:xfrm>
            <a:off x="69755" y="2418354"/>
            <a:ext cx="6360808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Metabolic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Bariatric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Surgery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MBS - </a:t>
            </a:r>
            <a:r>
              <a:rPr lang="de-DE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</a:t>
            </a:r>
            <a:r>
              <a:rPr lang="de-DE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1994</a:t>
            </a:r>
          </a:p>
          <a:p>
            <a:pPr algn="ctr"/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TWL%: LSG: </a:t>
            </a:r>
            <a:r>
              <a:rPr lang="de-DE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24.9</a:t>
            </a:r>
            <a:r>
              <a:rPr lang="de-D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(23.6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26.2) 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LRYGB: </a:t>
            </a:r>
            <a:r>
              <a:rPr lang="de-DE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28.1</a:t>
            </a:r>
            <a:r>
              <a:rPr lang="de-D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(26.6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29.3) at 5 </a:t>
            </a:r>
            <a:r>
              <a:rPr lang="de-D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endParaRPr lang="de-D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200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Salminen</a:t>
            </a:r>
            <a:r>
              <a:rPr lang="de-DE" sz="12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P et. al. </a:t>
            </a:r>
            <a:r>
              <a:rPr lang="de-DE" sz="1200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Effect</a:t>
            </a:r>
            <a:r>
              <a:rPr lang="de-DE" sz="12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de-DE" sz="1200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of</a:t>
            </a:r>
            <a:r>
              <a:rPr lang="de-DE" sz="12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de-DE" sz="1200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Laparoscopic</a:t>
            </a:r>
            <a:r>
              <a:rPr lang="de-DE" sz="12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de-DE" sz="1200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Sleeve</a:t>
            </a:r>
            <a:r>
              <a:rPr lang="de-DE" sz="12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de-DE" sz="1200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Gastrectomy</a:t>
            </a:r>
            <a:r>
              <a:rPr lang="de-DE" sz="12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de-DE" sz="1200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vs</a:t>
            </a:r>
            <a:r>
              <a:rPr lang="de-DE" sz="12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de-DE" sz="1200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Laparoscopic</a:t>
            </a:r>
            <a:r>
              <a:rPr lang="de-DE" sz="12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</a:t>
            </a:r>
          </a:p>
          <a:p>
            <a:pPr algn="ctr"/>
            <a:r>
              <a:rPr lang="de-DE" sz="12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Roux-en-Y Gastric Bypass on </a:t>
            </a:r>
            <a:r>
              <a:rPr lang="de-DE" sz="1200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Weight</a:t>
            </a:r>
            <a:r>
              <a:rPr lang="de-DE" sz="12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Loss at 5 </a:t>
            </a:r>
            <a:r>
              <a:rPr lang="de-DE" sz="1200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Years</a:t>
            </a:r>
            <a:r>
              <a:rPr lang="de-DE" sz="12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de-DE" sz="1200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Among</a:t>
            </a:r>
            <a:r>
              <a:rPr lang="de-DE" sz="12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de-DE" sz="1200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Patients</a:t>
            </a:r>
            <a:r>
              <a:rPr lang="de-DE" sz="12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de-DE" sz="1200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With</a:t>
            </a:r>
            <a:r>
              <a:rPr lang="de-DE" sz="12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Morbid </a:t>
            </a:r>
            <a:r>
              <a:rPr lang="de-DE" sz="1200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Obesity</a:t>
            </a:r>
            <a:r>
              <a:rPr lang="de-DE" sz="12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: </a:t>
            </a:r>
          </a:p>
          <a:p>
            <a:pPr algn="ctr"/>
            <a:r>
              <a:rPr lang="de-DE" sz="12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The SLEEVEPASS </a:t>
            </a:r>
            <a:r>
              <a:rPr lang="de-DE" sz="1200" b="0" i="0" u="none" strike="noStrike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Randomized</a:t>
            </a:r>
            <a:r>
              <a:rPr lang="de-DE" sz="1200" b="0" i="0" u="none" strike="noStrike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Clinical Trial. JAMA. 2018 Jan 16;319(3):241-254..</a:t>
            </a:r>
            <a:r>
              <a:rPr lang="de-DE" sz="1200" dirty="0">
                <a:effectLst/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de-DE" sz="1200" b="1" dirty="0">
                <a:latin typeface="Cambria" panose="02040503050406030204" pitchFamily="18" charset="0"/>
                <a:cs typeface="APPLE CHANCERY" panose="03020702040506060504" pitchFamily="66" charset="-79"/>
              </a:rPr>
              <a:t>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5CCCAB6-8A2C-6BA9-FE87-E82217B061BE}"/>
              </a:ext>
            </a:extLst>
          </p:cNvPr>
          <p:cNvSpPr txBox="1"/>
          <p:nvPr/>
        </p:nvSpPr>
        <p:spPr>
          <a:xfrm>
            <a:off x="1649343" y="354860"/>
            <a:ext cx="9217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>
                <a:latin typeface="Garamond" panose="02020404030301010803" pitchFamily="18" charset="0"/>
                <a:cs typeface="APPLE CHANCERY" panose="03020702040506060504" pitchFamily="66" charset="-79"/>
              </a:rPr>
              <a:t>Treatment </a:t>
            </a:r>
            <a:r>
              <a:rPr lang="de-DE" sz="4000" b="1" dirty="0" err="1">
                <a:latin typeface="Garamond" panose="02020404030301010803" pitchFamily="18" charset="0"/>
                <a:cs typeface="APPLE CHANCERY" panose="03020702040506060504" pitchFamily="66" charset="-79"/>
              </a:rPr>
              <a:t>landscape</a:t>
            </a:r>
            <a:r>
              <a:rPr lang="de-DE" sz="4000" b="1" dirty="0">
                <a:latin typeface="Garamond" panose="02020404030301010803" pitchFamily="18" charset="0"/>
                <a:cs typeface="APPLE CHANCERY" panose="03020702040506060504" pitchFamily="66" charset="-79"/>
              </a:rPr>
              <a:t> </a:t>
            </a:r>
            <a:r>
              <a:rPr lang="de-DE" sz="4000" b="1" dirty="0" err="1">
                <a:latin typeface="Garamond" panose="02020404030301010803" pitchFamily="18" charset="0"/>
                <a:cs typeface="APPLE CHANCERY" panose="03020702040506060504" pitchFamily="66" charset="-79"/>
              </a:rPr>
              <a:t>of</a:t>
            </a:r>
            <a:r>
              <a:rPr lang="de-DE" sz="4000" b="1" dirty="0">
                <a:latin typeface="Garamond" panose="02020404030301010803" pitchFamily="18" charset="0"/>
                <a:cs typeface="APPLE CHANCERY" panose="03020702040506060504" pitchFamily="66" charset="-79"/>
              </a:rPr>
              <a:t> a </a:t>
            </a:r>
            <a:r>
              <a:rPr lang="de-DE" sz="4000" b="1" dirty="0" err="1">
                <a:latin typeface="Garamond" panose="02020404030301010803" pitchFamily="18" charset="0"/>
                <a:cs typeface="APPLE CHANCERY" panose="03020702040506060504" pitchFamily="66" charset="-79"/>
              </a:rPr>
              <a:t>chronic</a:t>
            </a:r>
            <a:r>
              <a:rPr lang="de-DE" sz="4000" b="1" dirty="0">
                <a:latin typeface="Garamond" panose="02020404030301010803" pitchFamily="18" charset="0"/>
                <a:cs typeface="APPLE CHANCERY" panose="03020702040506060504" pitchFamily="66" charset="-79"/>
              </a:rPr>
              <a:t> </a:t>
            </a:r>
            <a:r>
              <a:rPr lang="de-DE" sz="4000" b="1" dirty="0" err="1">
                <a:latin typeface="Garamond" panose="02020404030301010803" pitchFamily="18" charset="0"/>
                <a:cs typeface="APPLE CHANCERY" panose="03020702040506060504" pitchFamily="66" charset="-79"/>
              </a:rPr>
              <a:t>disease</a:t>
            </a:r>
            <a:endParaRPr lang="de-DE" sz="4000" b="1" dirty="0">
              <a:latin typeface="Garamond" panose="02020404030301010803" pitchFamily="18" charset="0"/>
              <a:cs typeface="APPLE CHANCERY" panose="03020702040506060504" pitchFamily="66" charset="-79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47449D7-5224-4E94-CC36-5AA2EEF9D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305" y="1009055"/>
            <a:ext cx="1842157" cy="1137025"/>
          </a:xfrm>
          <a:prstGeom prst="rect">
            <a:avLst/>
          </a:prstGeom>
        </p:spPr>
      </p:pic>
      <p:pic>
        <p:nvPicPr>
          <p:cNvPr id="8" name="Picture 2" descr="IFSO-European Chapter | European Bariatric Surgical Organization Naples, Italy">
            <a:extLst>
              <a:ext uri="{FF2B5EF4-FFF2-40B4-BE49-F238E27FC236}">
                <a16:creationId xmlns:a16="http://schemas.microsoft.com/office/drawing/2014/main" id="{E7759191-46FA-F4F1-8804-09018A091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171" y="1005891"/>
            <a:ext cx="2257498" cy="1211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520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B6303-A911-DE8B-26C8-47DA352AD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9949F001-A779-F809-E70D-DF48A964C335}"/>
              </a:ext>
            </a:extLst>
          </p:cNvPr>
          <p:cNvSpPr txBox="1"/>
          <p:nvPr/>
        </p:nvSpPr>
        <p:spPr>
          <a:xfrm>
            <a:off x="183609" y="234176"/>
            <a:ext cx="9361835" cy="707886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4000" b="1" i="0" u="none" strike="noStrike" dirty="0">
                <a:solidFill>
                  <a:srgbClr val="1A276D"/>
                </a:solidFill>
                <a:effectLst/>
                <a:latin typeface="Garamond" panose="02020404030301010803" pitchFamily="18" charset="0"/>
              </a:rPr>
              <a:t>Multimodal </a:t>
            </a:r>
            <a:r>
              <a:rPr lang="de-DE" sz="4000" b="1" i="0" u="none" strike="noStrike" dirty="0" err="1">
                <a:solidFill>
                  <a:srgbClr val="1A276D"/>
                </a:solidFill>
                <a:effectLst/>
                <a:latin typeface="Garamond" panose="02020404030301010803" pitchFamily="18" charset="0"/>
              </a:rPr>
              <a:t>Obesity</a:t>
            </a:r>
            <a:r>
              <a:rPr lang="de-DE" sz="4000" b="1" i="0" u="none" strike="noStrike" dirty="0">
                <a:solidFill>
                  <a:srgbClr val="1A276D"/>
                </a:solidFill>
                <a:effectLst/>
                <a:latin typeface="Garamond" panose="02020404030301010803" pitchFamily="18" charset="0"/>
              </a:rPr>
              <a:t> Treatment</a:t>
            </a:r>
            <a:endParaRPr lang="de-DE" sz="4000" b="1" i="1" dirty="0">
              <a:solidFill>
                <a:srgbClr val="1A276D"/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F73EC72-79D5-8B5E-8480-FB84BCD89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1462523"/>
            <a:ext cx="7772400" cy="354881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D03FBC9-14F8-4730-CBDD-62D7BB67F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14007"/>
            <a:ext cx="4419600" cy="3539741"/>
          </a:xfrm>
          <a:prstGeom prst="rect">
            <a:avLst/>
          </a:prstGeom>
        </p:spPr>
      </p:pic>
      <p:pic>
        <p:nvPicPr>
          <p:cNvPr id="7" name="Picture 2" descr="Lilly's Zepbound tops Wegovy for weight loss in head-to-head trial | Reuters">
            <a:extLst>
              <a:ext uri="{FF2B5EF4-FFF2-40B4-BE49-F238E27FC236}">
                <a16:creationId xmlns:a16="http://schemas.microsoft.com/office/drawing/2014/main" id="{42DB8BA3-E699-03C1-8A47-12F2F86D1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284" y="5468328"/>
            <a:ext cx="1320827" cy="87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6E0203D-272B-3A20-E472-A49EED6079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5049" y="5177498"/>
            <a:ext cx="917372" cy="78438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CABC677-F227-0D98-8025-E89CC258F9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2767" y="5138884"/>
            <a:ext cx="850090" cy="90493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07B1ACC-8608-BD51-512A-9A85A5C56C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3844" y="4869942"/>
            <a:ext cx="806810" cy="904935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182D851E-5542-BFD5-EFF8-D4097B3EDC58}"/>
              </a:ext>
            </a:extLst>
          </p:cNvPr>
          <p:cNvSpPr txBox="1"/>
          <p:nvPr/>
        </p:nvSpPr>
        <p:spPr>
          <a:xfrm>
            <a:off x="1832819" y="5525435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/>
              <a:t>+</a:t>
            </a:r>
          </a:p>
        </p:txBody>
      </p:sp>
      <p:pic>
        <p:nvPicPr>
          <p:cNvPr id="12" name="Picture 4" descr="Intragastric Balloon Procedure - Dr. Joya Obesity Center">
            <a:extLst>
              <a:ext uri="{FF2B5EF4-FFF2-40B4-BE49-F238E27FC236}">
                <a16:creationId xmlns:a16="http://schemas.microsoft.com/office/drawing/2014/main" id="{85CB121F-E67E-7D55-9A41-9FF8ADD8D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3" y="4907652"/>
            <a:ext cx="729661" cy="91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53DF9335-AFA8-F44F-C3C7-374C66AD778B}"/>
              </a:ext>
            </a:extLst>
          </p:cNvPr>
          <p:cNvSpPr txBox="1"/>
          <p:nvPr/>
        </p:nvSpPr>
        <p:spPr>
          <a:xfrm>
            <a:off x="7806959" y="5544287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/>
              <a:t>=</a:t>
            </a:r>
          </a:p>
        </p:txBody>
      </p:sp>
      <p:pic>
        <p:nvPicPr>
          <p:cNvPr id="14" name="Picture 6" descr="Be More Effective - Business Management Consultant, Executive Coaching,  Leadership and Sales Training and Recruitment">
            <a:extLst>
              <a:ext uri="{FF2B5EF4-FFF2-40B4-BE49-F238E27FC236}">
                <a16:creationId xmlns:a16="http://schemas.microsoft.com/office/drawing/2014/main" id="{5ABC5F3C-552A-D0AF-248F-923263CE9F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15"/>
          <a:stretch/>
        </p:blipFill>
        <p:spPr bwMode="auto">
          <a:xfrm>
            <a:off x="8463775" y="5543535"/>
            <a:ext cx="1407291" cy="671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69E0F4A1-8725-6C72-0B57-27F367436A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2703" y="4997608"/>
            <a:ext cx="907978" cy="934841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2BC23C32-00FD-1964-0A51-8A4F355A51ED}"/>
              </a:ext>
            </a:extLst>
          </p:cNvPr>
          <p:cNvSpPr txBox="1"/>
          <p:nvPr/>
        </p:nvSpPr>
        <p:spPr>
          <a:xfrm>
            <a:off x="8703853" y="508542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1A276D"/>
                </a:solidFill>
                <a:latin typeface="Garamond" panose="02020404030301010803" pitchFamily="18" charset="0"/>
              </a:rPr>
              <a:t>2025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7790A85A-7788-CD23-DAEC-D096E953F6C1}"/>
              </a:ext>
            </a:extLst>
          </p:cNvPr>
          <p:cNvSpPr txBox="1"/>
          <p:nvPr/>
        </p:nvSpPr>
        <p:spPr>
          <a:xfrm>
            <a:off x="5249322" y="5630154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12151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18A20-2DAE-F6DD-1AFF-FDF5ED882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DD0CBA65-3FF3-C43E-5534-AB39F17D3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18" y="167270"/>
            <a:ext cx="3610746" cy="114083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B2BC57F4-B524-3ED8-1C85-1391AA517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7311" y="602784"/>
            <a:ext cx="7405056" cy="573757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ECD7DCE-506D-B6E4-74DD-DD1919258240}"/>
              </a:ext>
            </a:extLst>
          </p:cNvPr>
          <p:cNvSpPr txBox="1"/>
          <p:nvPr/>
        </p:nvSpPr>
        <p:spPr>
          <a:xfrm>
            <a:off x="3901704" y="137144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1A276D"/>
                </a:solidFill>
                <a:latin typeface="Garamond" panose="02020404030301010803" pitchFamily="18" charset="0"/>
              </a:rPr>
              <a:t>2025</a:t>
            </a:r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CC02E2BA-31B2-4CC7-7217-ACF6E178F269}"/>
              </a:ext>
            </a:extLst>
          </p:cNvPr>
          <p:cNvSpPr/>
          <p:nvPr/>
        </p:nvSpPr>
        <p:spPr>
          <a:xfrm>
            <a:off x="3889917" y="3928946"/>
            <a:ext cx="7237142" cy="35683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6BB99E2-B1B6-F79D-D1E9-7234E49995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" y="1610138"/>
            <a:ext cx="3640986" cy="108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61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0321E-21CA-A10E-ECAB-900BB1B0D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257690E-2FCC-3960-F029-B21C94205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211" y="1620077"/>
            <a:ext cx="7638403" cy="436480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5C2BA2E-782C-8A3A-1EC6-3003B91EF6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96" y="1109890"/>
            <a:ext cx="3988231" cy="397548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F798BF9-59E0-78B6-5F25-F4308DEB5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741" y="5278424"/>
            <a:ext cx="3544806" cy="59702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C6CC14B-6C1F-3344-54D1-F3D1FC892C50}"/>
              </a:ext>
            </a:extLst>
          </p:cNvPr>
          <p:cNvSpPr txBox="1"/>
          <p:nvPr/>
        </p:nvSpPr>
        <p:spPr>
          <a:xfrm>
            <a:off x="369056" y="358191"/>
            <a:ext cx="11650273" cy="957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ITALIAN GUIDELINES - 2024</a:t>
            </a:r>
            <a:r>
              <a:rPr lang="en-US" sz="3200" b="1" dirty="0">
                <a:solidFill>
                  <a:srgbClr val="0F377F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de-DE" sz="3200" dirty="0">
              <a:solidFill>
                <a:srgbClr val="0F377F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endParaRPr lang="de-DE" dirty="0">
              <a:solidFill>
                <a:srgbClr val="0F377F"/>
              </a:solidFill>
            </a:endParaRPr>
          </a:p>
        </p:txBody>
      </p:sp>
      <p:pic>
        <p:nvPicPr>
          <p:cNvPr id="3074" name="Picture 2" descr="Supstick Set di 8 adesivi per bandiera di campagna italiana, formato 3 x 2 cm">
            <a:extLst>
              <a:ext uri="{FF2B5EF4-FFF2-40B4-BE49-F238E27FC236}">
                <a16:creationId xmlns:a16="http://schemas.microsoft.com/office/drawing/2014/main" id="{04EA55E8-D135-948F-EADC-9D11EEC68E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06" b="20104"/>
          <a:stretch/>
        </p:blipFill>
        <p:spPr bwMode="auto">
          <a:xfrm>
            <a:off x="10043763" y="219775"/>
            <a:ext cx="1750878" cy="122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00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0321E-21CA-A10E-ECAB-900BB1B0D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upstick Set di 8 adesivi per bandiera di campagna italiana, formato 3 x 2 cm">
            <a:extLst>
              <a:ext uri="{FF2B5EF4-FFF2-40B4-BE49-F238E27FC236}">
                <a16:creationId xmlns:a16="http://schemas.microsoft.com/office/drawing/2014/main" id="{04EA55E8-D135-948F-EADC-9D11EEC68E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06" b="20104"/>
          <a:stretch/>
        </p:blipFill>
        <p:spPr bwMode="auto">
          <a:xfrm>
            <a:off x="10258349" y="116861"/>
            <a:ext cx="1750878" cy="122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A6CF862-90E9-96E4-CB85-FB994C907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0997" y="4120055"/>
            <a:ext cx="5219700" cy="2519855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4A800BB-DFCA-6556-CE6F-A3880E406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937" y="4655524"/>
            <a:ext cx="6177456" cy="1358341"/>
          </a:xfrm>
          <a:prstGeom prst="rect">
            <a:avLst/>
          </a:prstGeom>
          <a:ln>
            <a:solidFill>
              <a:srgbClr val="374D81"/>
            </a:solidFill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2CE263B-AC94-3B19-68EB-BFAFEFA564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676" y="574858"/>
            <a:ext cx="7772400" cy="312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74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895EAEBA-A0BF-F40E-86FB-41C96C4F4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45" y="981925"/>
            <a:ext cx="7772400" cy="2623915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8B564502-F75C-A3E0-5851-B9797AAE3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259" y="165099"/>
            <a:ext cx="2044885" cy="123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93EA3382-3976-8C6B-D098-01FC97493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03" y="3154045"/>
            <a:ext cx="7772400" cy="2694019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84E2076-3FBB-66EA-DC4C-D321E623EDFB}"/>
              </a:ext>
            </a:extLst>
          </p:cNvPr>
          <p:cNvSpPr txBox="1"/>
          <p:nvPr/>
        </p:nvSpPr>
        <p:spPr>
          <a:xfrm>
            <a:off x="343656" y="218491"/>
            <a:ext cx="11650273" cy="957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UK GUIDELINES - 2024</a:t>
            </a:r>
            <a:r>
              <a:rPr lang="en-US" sz="3200" b="1" dirty="0">
                <a:solidFill>
                  <a:srgbClr val="0F377F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de-DE" sz="3200" dirty="0">
              <a:solidFill>
                <a:srgbClr val="0F377F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endParaRPr lang="de-DE" dirty="0">
              <a:solidFill>
                <a:srgbClr val="0F37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397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0321E-21CA-A10E-ECAB-900BB1B0D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BFEE05F2-C731-0973-0760-F2A571340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8" y="4136857"/>
            <a:ext cx="7958136" cy="201397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64C9707-029E-9097-9387-59F3F5EAD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883342"/>
            <a:ext cx="3989656" cy="295116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7E41A0B9-52D7-201F-F4F3-B782FD07090B}"/>
              </a:ext>
            </a:extLst>
          </p:cNvPr>
          <p:cNvSpPr txBox="1"/>
          <p:nvPr/>
        </p:nvSpPr>
        <p:spPr>
          <a:xfrm>
            <a:off x="4814887" y="2075974"/>
            <a:ext cx="7079455" cy="1323439"/>
          </a:xfrm>
          <a:prstGeom prst="rect">
            <a:avLst/>
          </a:prstGeom>
          <a:noFill/>
          <a:ln>
            <a:solidFill>
              <a:srgbClr val="1D478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ESG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must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be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performed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by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a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practitioner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trained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in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endoscopy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and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obesity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management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,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capable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of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ensuring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thorough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preoperative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care and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comprehensive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postoperative follow-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up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,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supported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by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an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experienced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multidisciplinary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dirty="0" err="1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team</a:t>
            </a:r>
            <a:r>
              <a:rPr lang="de-DE" sz="2000" b="1" dirty="0">
                <a:effectLst/>
                <a:latin typeface="Garamond" panose="02020404030301010803" pitchFamily="18" charset="0"/>
                <a:cs typeface="Times New Roman" panose="02020603050405020304" pitchFamily="18" charset="0"/>
              </a:rPr>
              <a:t>. </a:t>
            </a:r>
            <a:endParaRPr lang="de-DE" sz="20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33CB788-D11A-D939-017F-4FB73D9C4FEF}"/>
              </a:ext>
            </a:extLst>
          </p:cNvPr>
          <p:cNvSpPr txBox="1"/>
          <p:nvPr/>
        </p:nvSpPr>
        <p:spPr>
          <a:xfrm>
            <a:off x="369056" y="358191"/>
            <a:ext cx="11650273" cy="957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FRENCH GUIDELINES - 2025</a:t>
            </a:r>
            <a:r>
              <a:rPr lang="en-US" sz="3200" b="1" dirty="0">
                <a:solidFill>
                  <a:srgbClr val="0F377F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de-DE" sz="3200" dirty="0">
              <a:solidFill>
                <a:srgbClr val="0F377F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endParaRPr lang="de-DE" dirty="0">
              <a:solidFill>
                <a:srgbClr val="0F377F"/>
              </a:solidFill>
            </a:endParaRPr>
          </a:p>
        </p:txBody>
      </p:sp>
      <p:pic>
        <p:nvPicPr>
          <p:cNvPr id="9" name="Picture 2" descr="France - Wikipedia">
            <a:extLst>
              <a:ext uri="{FF2B5EF4-FFF2-40B4-BE49-F238E27FC236}">
                <a16:creationId xmlns:a16="http://schemas.microsoft.com/office/drawing/2014/main" id="{8261032B-0F72-AAAA-D156-75FF700A1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7612" y="204644"/>
            <a:ext cx="1897200" cy="12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OFFCOMM | Société Française et Francophone de Chirurgie de ...">
            <a:extLst>
              <a:ext uri="{FF2B5EF4-FFF2-40B4-BE49-F238E27FC236}">
                <a16:creationId xmlns:a16="http://schemas.microsoft.com/office/drawing/2014/main" id="{186A58B5-E85C-BAB1-805C-46731FBFE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111" y="277209"/>
            <a:ext cx="1208854" cy="113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889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158D6B73-7084-3552-172D-392F7EBFB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31" y="721640"/>
            <a:ext cx="5642243" cy="1916458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7ABC306A-7BAA-EFE0-6E70-45222898C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896" y="2672467"/>
            <a:ext cx="7772400" cy="3699217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3446011C-A509-A793-0EDB-A5E4C03BC4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7" b="17811"/>
          <a:stretch/>
        </p:blipFill>
        <p:spPr bwMode="auto">
          <a:xfrm>
            <a:off x="9894680" y="241300"/>
            <a:ext cx="2057333" cy="149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78FEDB38-28A3-F3C7-BC5F-2D75EEB72E3A}"/>
              </a:ext>
            </a:extLst>
          </p:cNvPr>
          <p:cNvSpPr txBox="1"/>
          <p:nvPr/>
        </p:nvSpPr>
        <p:spPr>
          <a:xfrm>
            <a:off x="369056" y="358191"/>
            <a:ext cx="11650273" cy="957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SPANISH GUIDELINES - 2025</a:t>
            </a:r>
            <a:r>
              <a:rPr lang="en-US" sz="3200" b="1" dirty="0">
                <a:solidFill>
                  <a:srgbClr val="0F377F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de-DE" sz="3200" dirty="0">
              <a:solidFill>
                <a:srgbClr val="0F377F"/>
              </a:solidFill>
              <a:latin typeface="Garamond" panose="02020404030301010803" pitchFamily="18" charset="0"/>
            </a:endParaRPr>
          </a:p>
          <a:p>
            <a:pPr>
              <a:lnSpc>
                <a:spcPct val="150000"/>
              </a:lnSpc>
            </a:pPr>
            <a:endParaRPr lang="de-DE" dirty="0">
              <a:solidFill>
                <a:srgbClr val="0F37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636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D4324370-56FD-E402-F8BE-763B0984C824}"/>
              </a:ext>
            </a:extLst>
          </p:cNvPr>
          <p:cNvSpPr/>
          <p:nvPr/>
        </p:nvSpPr>
        <p:spPr>
          <a:xfrm>
            <a:off x="1547845" y="5603552"/>
            <a:ext cx="8711277" cy="388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7E50C47-C970-2D25-6CBA-A54D9143BBA5}"/>
              </a:ext>
            </a:extLst>
          </p:cNvPr>
          <p:cNvSpPr txBox="1"/>
          <p:nvPr/>
        </p:nvSpPr>
        <p:spPr>
          <a:xfrm>
            <a:off x="369056" y="358191"/>
            <a:ext cx="11650273" cy="957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ASMBS GUIDELINES - 2026</a:t>
            </a:r>
            <a:r>
              <a:rPr lang="en-US" sz="3200" b="1" dirty="0">
                <a:solidFill>
                  <a:srgbClr val="0F377F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de-DE" sz="3200" dirty="0">
              <a:solidFill>
                <a:srgbClr val="0F377F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endParaRPr lang="de-DE" dirty="0">
              <a:solidFill>
                <a:srgbClr val="0F377F"/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1D60A4A-63DB-A982-DACF-5AA63FE25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352" y="2042594"/>
            <a:ext cx="7772400" cy="399972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FEBF022-3173-19DA-C5BE-FC041AE25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6673" y="219918"/>
            <a:ext cx="4402950" cy="149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546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D4324370-56FD-E402-F8BE-763B0984C824}"/>
              </a:ext>
            </a:extLst>
          </p:cNvPr>
          <p:cNvSpPr/>
          <p:nvPr/>
        </p:nvSpPr>
        <p:spPr>
          <a:xfrm>
            <a:off x="1547845" y="5603552"/>
            <a:ext cx="8711277" cy="388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7E50C47-C970-2D25-6CBA-A54D9143BBA5}"/>
              </a:ext>
            </a:extLst>
          </p:cNvPr>
          <p:cNvSpPr txBox="1"/>
          <p:nvPr/>
        </p:nvSpPr>
        <p:spPr>
          <a:xfrm>
            <a:off x="369056" y="358191"/>
            <a:ext cx="11650273" cy="957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REIMBURSEMENT</a:t>
            </a:r>
            <a:r>
              <a:rPr lang="en-US" sz="3200" b="1" dirty="0">
                <a:solidFill>
                  <a:srgbClr val="0F377F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de-DE" sz="3200" dirty="0">
              <a:solidFill>
                <a:srgbClr val="0F377F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endParaRPr lang="de-DE" dirty="0">
              <a:solidFill>
                <a:srgbClr val="0F377F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4D48D60-DF45-1BE1-24A0-D86F19581023}"/>
              </a:ext>
            </a:extLst>
          </p:cNvPr>
          <p:cNvSpPr txBox="1"/>
          <p:nvPr/>
        </p:nvSpPr>
        <p:spPr>
          <a:xfrm>
            <a:off x="578069" y="1881352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United Kingdom</a:t>
            </a:r>
            <a:r>
              <a:rPr lang="de-DE" dirty="0">
                <a:effectLst/>
              </a:rPr>
              <a:t> </a:t>
            </a:r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F217D5D-8E23-3B3E-514B-EE2A2F9BB31B}"/>
              </a:ext>
            </a:extLst>
          </p:cNvPr>
          <p:cNvSpPr txBox="1"/>
          <p:nvPr/>
        </p:nvSpPr>
        <p:spPr>
          <a:xfrm>
            <a:off x="4666592" y="1870841"/>
            <a:ext cx="1550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NICE IPG783 </a:t>
            </a: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F039008-48B8-6799-480F-C4B9A473F494}"/>
              </a:ext>
            </a:extLst>
          </p:cNvPr>
          <p:cNvSpPr txBox="1"/>
          <p:nvPr/>
        </p:nvSpPr>
        <p:spPr>
          <a:xfrm>
            <a:off x="557049" y="2596054"/>
            <a:ext cx="1872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kern="0" dirty="0">
                <a:effectLst/>
                <a:highlight>
                  <a:srgbClr val="00FF00"/>
                </a:highlight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Czech Republic</a:t>
            </a:r>
            <a:r>
              <a:rPr lang="en-US" sz="1800" kern="0" dirty="0">
                <a:effectLst/>
                <a:highlight>
                  <a:srgbClr val="00FF00"/>
                </a:highlight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dirty="0">
              <a:highlight>
                <a:srgbClr val="00FF00"/>
              </a:highlight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2C7705C-5EBC-B2C6-4880-AA6BD78CACBB}"/>
              </a:ext>
            </a:extLst>
          </p:cNvPr>
          <p:cNvSpPr txBox="1"/>
          <p:nvPr/>
        </p:nvSpPr>
        <p:spPr>
          <a:xfrm>
            <a:off x="4645572" y="2585545"/>
            <a:ext cx="47003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ESG reimbursement is secured </a:t>
            </a:r>
          </a:p>
          <a:p>
            <a:r>
              <a:rPr lang="en-US" sz="1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both through </a:t>
            </a:r>
            <a:r>
              <a:rPr lang="en-US" sz="1800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DRG codes</a:t>
            </a:r>
            <a:r>
              <a:rPr lang="en-US" sz="1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(stomach plication) </a:t>
            </a:r>
          </a:p>
          <a:p>
            <a:r>
              <a:rPr lang="en-US" sz="1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specific </a:t>
            </a:r>
            <a:r>
              <a:rPr lang="en-US" sz="1800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device codes</a:t>
            </a:r>
            <a:r>
              <a:rPr lang="de-DE" dirty="0">
                <a:effectLst/>
              </a:rPr>
              <a:t> </a:t>
            </a: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D7DC9EE-BA89-5E86-EBF7-0E54CD7D0780}"/>
              </a:ext>
            </a:extLst>
          </p:cNvPr>
          <p:cNvSpPr txBox="1"/>
          <p:nvPr/>
        </p:nvSpPr>
        <p:spPr>
          <a:xfrm>
            <a:off x="567558" y="3510455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Germany</a:t>
            </a:r>
            <a:r>
              <a:rPr lang="de-DE" dirty="0">
                <a:effectLst/>
              </a:rPr>
              <a:t> </a:t>
            </a:r>
            <a:endParaRPr lang="de-DE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7A9BC4A-6C1F-7841-08A9-8DF50F717AD4}"/>
              </a:ext>
            </a:extLst>
          </p:cNvPr>
          <p:cNvSpPr txBox="1"/>
          <p:nvPr/>
        </p:nvSpPr>
        <p:spPr>
          <a:xfrm>
            <a:off x="4666593" y="3552497"/>
            <a:ext cx="5388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ESG is partially reimbursed through the DRG system</a:t>
            </a:r>
            <a:r>
              <a:rPr lang="de-DE" dirty="0">
                <a:effectLst/>
              </a:rPr>
              <a:t> </a:t>
            </a:r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C2718DA-2B3D-316F-7C4E-E82DBCE54B2D}"/>
              </a:ext>
            </a:extLst>
          </p:cNvPr>
          <p:cNvSpPr txBox="1"/>
          <p:nvPr/>
        </p:nvSpPr>
        <p:spPr>
          <a:xfrm>
            <a:off x="599089" y="4225159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kern="0" dirty="0">
                <a:effectLst/>
                <a:highlight>
                  <a:srgbClr val="00FF00"/>
                </a:highlight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Italy</a:t>
            </a:r>
            <a:r>
              <a:rPr lang="de-DE" dirty="0">
                <a:effectLst/>
              </a:rPr>
              <a:t> </a:t>
            </a:r>
            <a:endParaRPr lang="de-DE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A94571E-070F-4BC7-96DA-D49FC69F9A19}"/>
              </a:ext>
            </a:extLst>
          </p:cNvPr>
          <p:cNvSpPr txBox="1"/>
          <p:nvPr/>
        </p:nvSpPr>
        <p:spPr>
          <a:xfrm>
            <a:off x="4656083" y="4214649"/>
            <a:ext cx="7396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ESG is currently reimbursed only for inpatient stays longer than two days</a:t>
            </a:r>
            <a:r>
              <a:rPr lang="de-DE" dirty="0">
                <a:effectLst/>
              </a:rPr>
              <a:t> </a:t>
            </a:r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C3D2FCE-E93A-925E-CDB0-F9D403A9BCA9}"/>
              </a:ext>
            </a:extLst>
          </p:cNvPr>
          <p:cNvSpPr txBox="1"/>
          <p:nvPr/>
        </p:nvSpPr>
        <p:spPr>
          <a:xfrm>
            <a:off x="567559" y="4834759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Spain</a:t>
            </a:r>
            <a:r>
              <a:rPr lang="de-DE" dirty="0">
                <a:effectLst/>
              </a:rPr>
              <a:t> </a:t>
            </a:r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25F27F4-912C-5C1F-04D3-9FB7B871B74C}"/>
              </a:ext>
            </a:extLst>
          </p:cNvPr>
          <p:cNvSpPr txBox="1"/>
          <p:nvPr/>
        </p:nvSpPr>
        <p:spPr>
          <a:xfrm>
            <a:off x="4635061" y="4803228"/>
            <a:ext cx="6784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revisional procedures are being approved on a case-by-case basis</a:t>
            </a:r>
            <a:r>
              <a:rPr lang="de-DE" dirty="0">
                <a:effectLst/>
              </a:rPr>
              <a:t> </a:t>
            </a:r>
            <a:endParaRPr lang="de-DE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767F142D-ECB4-C53D-BC3E-2AF29D6A48ED}"/>
              </a:ext>
            </a:extLst>
          </p:cNvPr>
          <p:cNvSpPr txBox="1"/>
          <p:nvPr/>
        </p:nvSpPr>
        <p:spPr>
          <a:xfrm>
            <a:off x="557048" y="547589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France</a:t>
            </a:r>
            <a:r>
              <a:rPr lang="en-US" sz="1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30A4550-0B95-EE17-6A8B-CE50FCFBB780}"/>
              </a:ext>
            </a:extLst>
          </p:cNvPr>
          <p:cNvSpPr txBox="1"/>
          <p:nvPr/>
        </p:nvSpPr>
        <p:spPr>
          <a:xfrm>
            <a:off x="4698126" y="5391808"/>
            <a:ext cx="6051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joint dossier (“dossier concomitant”) launched in Q3 2025, </a:t>
            </a:r>
          </a:p>
          <a:p>
            <a:r>
              <a:rPr lang="en-US" kern="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ormal approval is unlikely before 2027</a:t>
            </a:r>
            <a:endParaRPr lang="de-DE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9C8BA1A7-90D9-F737-FC56-351C13376890}"/>
              </a:ext>
            </a:extLst>
          </p:cNvPr>
          <p:cNvSpPr txBox="1"/>
          <p:nvPr/>
        </p:nvSpPr>
        <p:spPr>
          <a:xfrm>
            <a:off x="4687613" y="6180082"/>
            <a:ext cx="4621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ESG reimbursement is still under discussion</a:t>
            </a:r>
            <a:r>
              <a:rPr lang="de-DE" dirty="0">
                <a:effectLst/>
              </a:rPr>
              <a:t> </a:t>
            </a:r>
            <a:endParaRPr lang="de-DE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AD861E3D-E540-9DE8-4811-20BD5D4DE4C9}"/>
              </a:ext>
            </a:extLst>
          </p:cNvPr>
          <p:cNvSpPr txBox="1"/>
          <p:nvPr/>
        </p:nvSpPr>
        <p:spPr>
          <a:xfrm>
            <a:off x="546537" y="6127532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Belgium</a:t>
            </a:r>
            <a:r>
              <a:rPr lang="de-DE" dirty="0">
                <a:effectLst/>
              </a:rPr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4091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B6303-A911-DE8B-26C8-47DA352AD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9C5E4-229C-0956-713E-1501C2F2A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20" y="0"/>
            <a:ext cx="11903580" cy="1127760"/>
          </a:xfrm>
        </p:spPr>
        <p:txBody>
          <a:bodyPr>
            <a:normAutofit fontScale="90000"/>
          </a:bodyPr>
          <a:lstStyle/>
          <a:p>
            <a:pPr>
              <a:spcAft>
                <a:spcPts val="1210"/>
              </a:spcAft>
            </a:pPr>
            <a:br>
              <a:rPr lang="en-US" sz="3100" kern="0" dirty="0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kern="0" dirty="0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Endoscopic bariatric therapy is a rapidly evolving subspecialty</a:t>
            </a:r>
            <a:br>
              <a:rPr lang="de-DE" sz="2800" kern="100" dirty="0">
                <a:solidFill>
                  <a:srgbClr val="222222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2800" kern="1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Pfeil nach rechts 2">
            <a:extLst>
              <a:ext uri="{FF2B5EF4-FFF2-40B4-BE49-F238E27FC236}">
                <a16:creationId xmlns:a16="http://schemas.microsoft.com/office/drawing/2014/main" id="{1E5FEB9F-45E5-E193-1D37-EE5CA2D0018A}"/>
              </a:ext>
            </a:extLst>
          </p:cNvPr>
          <p:cNvSpPr/>
          <p:nvPr/>
        </p:nvSpPr>
        <p:spPr>
          <a:xfrm rot="20733751">
            <a:off x="650245" y="2874980"/>
            <a:ext cx="6779270" cy="68449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250F582-44BD-A76D-8059-C377188D9776}"/>
              </a:ext>
            </a:extLst>
          </p:cNvPr>
          <p:cNvSpPr txBox="1"/>
          <p:nvPr/>
        </p:nvSpPr>
        <p:spPr>
          <a:xfrm>
            <a:off x="133945" y="4269545"/>
            <a:ext cx="3062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2025 &gt; 25.000 ESG </a:t>
            </a:r>
            <a:r>
              <a:rPr lang="de-DE" b="1" dirty="0" err="1"/>
              <a:t>procedures</a:t>
            </a:r>
            <a:endParaRPr lang="de-DE" b="1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F0285F4-27F7-8281-E713-636B23CEBBA6}"/>
              </a:ext>
            </a:extLst>
          </p:cNvPr>
          <p:cNvSpPr txBox="1"/>
          <p:nvPr/>
        </p:nvSpPr>
        <p:spPr>
          <a:xfrm rot="20784448">
            <a:off x="344535" y="1087882"/>
            <a:ext cx="609600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e-DE" sz="2800" dirty="0">
              <a:effectLst/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9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de-DE" sz="2400" b="1" kern="0" dirty="0" err="1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Standardization</a:t>
            </a:r>
            <a:endParaRPr lang="de-DE" sz="2400" b="1" kern="100" dirty="0">
              <a:solidFill>
                <a:srgbClr val="222222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9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de-DE" sz="2400" b="1" kern="0" dirty="0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Structured </a:t>
            </a:r>
            <a:r>
              <a:rPr lang="de-DE" sz="2400" b="1" kern="0" dirty="0" err="1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training</a:t>
            </a:r>
            <a:endParaRPr lang="de-DE" sz="2400" b="1" kern="100" dirty="0">
              <a:solidFill>
                <a:srgbClr val="222222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9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de-DE" sz="2400" b="1" kern="0" dirty="0" err="1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Multidisciplinary</a:t>
            </a:r>
            <a:r>
              <a:rPr lang="de-DE" sz="2400" b="1" kern="0" dirty="0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400" b="1" kern="0" dirty="0" err="1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collaboration</a:t>
            </a:r>
            <a:endParaRPr lang="de-DE" sz="2400" b="1" kern="100" dirty="0">
              <a:solidFill>
                <a:srgbClr val="222222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D3BE900-756F-36E7-7359-E8FB6B00A50C}"/>
              </a:ext>
            </a:extLst>
          </p:cNvPr>
          <p:cNvSpPr txBox="1"/>
          <p:nvPr/>
        </p:nvSpPr>
        <p:spPr>
          <a:xfrm>
            <a:off x="6096000" y="4090104"/>
            <a:ext cx="6096000" cy="2108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spcAft>
                <a:spcPts val="900"/>
              </a:spcAft>
              <a:buSzPts val="1000"/>
              <a:buFont typeface="Wingdings" pitchFamily="2" charset="2"/>
              <a:buChar char="à"/>
              <a:tabLst>
                <a:tab pos="457200" algn="l"/>
              </a:tabLst>
            </a:pPr>
            <a:r>
              <a:rPr lang="en-US" sz="1800" kern="0" dirty="0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Need for quality assurance and professional sustainability</a:t>
            </a:r>
          </a:p>
          <a:p>
            <a:pPr lvl="0">
              <a:spcAft>
                <a:spcPts val="900"/>
              </a:spcAft>
              <a:buSzPts val="1000"/>
              <a:tabLst>
                <a:tab pos="457200" algn="l"/>
              </a:tabLst>
            </a:pPr>
            <a:r>
              <a:rPr lang="en-US" kern="0" dirty="0">
                <a:solidFill>
                  <a:srgbClr val="222222"/>
                </a:solidFill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avoid the risk of:</a:t>
            </a:r>
            <a:endParaRPr lang="de-DE" sz="1200" kern="100" dirty="0">
              <a:solidFill>
                <a:srgbClr val="222222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9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de-DE" sz="1450" kern="0" dirty="0" err="1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Inconsistent</a:t>
            </a:r>
            <a:r>
              <a:rPr lang="de-DE" sz="1450" kern="0" dirty="0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50" kern="0" dirty="0" err="1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training</a:t>
            </a:r>
            <a:endParaRPr lang="de-DE" sz="1200" kern="100" dirty="0">
              <a:solidFill>
                <a:srgbClr val="222222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9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de-DE" sz="1450" kern="0" dirty="0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Variable </a:t>
            </a:r>
            <a:r>
              <a:rPr lang="de-DE" sz="1450" kern="0" dirty="0" err="1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outcomes</a:t>
            </a:r>
            <a:endParaRPr lang="de-DE" sz="1200" kern="100" dirty="0">
              <a:solidFill>
                <a:srgbClr val="222222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9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de-DE" sz="1450" kern="0" dirty="0" err="1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Unregulated</a:t>
            </a:r>
            <a:r>
              <a:rPr lang="de-DE" sz="1450" kern="0" dirty="0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50" kern="0" dirty="0" err="1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practice</a:t>
            </a:r>
            <a:endParaRPr lang="de-DE" sz="1200" kern="100" dirty="0">
              <a:solidFill>
                <a:srgbClr val="222222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spcAft>
                <a:spcPts val="900"/>
              </a:spcAft>
              <a:buSzPts val="1000"/>
              <a:buFont typeface="Wingdings" pitchFamily="2" charset="2"/>
              <a:buChar char="à"/>
              <a:tabLst>
                <a:tab pos="457200" algn="l"/>
              </a:tabLst>
            </a:pPr>
            <a:endParaRPr lang="de-DE" sz="14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AA4502C-2200-4B58-1BCB-F896C83D70F4}"/>
              </a:ext>
            </a:extLst>
          </p:cNvPr>
          <p:cNvSpPr txBox="1"/>
          <p:nvPr/>
        </p:nvSpPr>
        <p:spPr>
          <a:xfrm>
            <a:off x="7394637" y="1111615"/>
            <a:ext cx="344036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kern="0" dirty="0">
                <a:solidFill>
                  <a:srgbClr val="C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Credentialing</a:t>
            </a:r>
            <a:endParaRPr lang="en-US" sz="4400" b="1" kern="0" dirty="0">
              <a:solidFill>
                <a:srgbClr val="C00000"/>
              </a:solidFill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kern="0" dirty="0">
                <a:solidFill>
                  <a:srgbClr val="C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Mentorship</a:t>
            </a:r>
          </a:p>
          <a:p>
            <a:r>
              <a:rPr lang="en-US" sz="4400" b="1" kern="0" dirty="0">
                <a:solidFill>
                  <a:srgbClr val="C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Networking</a:t>
            </a:r>
            <a:endParaRPr lang="de-DE" sz="4400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24BCC6E-562D-684A-C6B0-4C412AEEF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56" y="4738917"/>
            <a:ext cx="886401" cy="125436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C864FAA-181D-B980-3A75-2E24AD57F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212" y="4845296"/>
            <a:ext cx="4481989" cy="1046163"/>
          </a:xfrm>
          <a:prstGeom prst="rect">
            <a:avLst/>
          </a:prstGeom>
        </p:spPr>
      </p:pic>
      <p:pic>
        <p:nvPicPr>
          <p:cNvPr id="1026" name="Picture 2" descr="Stock-Vektorgrafik „Three pillars diagram. Clipart image isolated on white  background“ | Adobe Stock">
            <a:extLst>
              <a:ext uri="{FF2B5EF4-FFF2-40B4-BE49-F238E27FC236}">
                <a16:creationId xmlns:a16="http://schemas.microsoft.com/office/drawing/2014/main" id="{B7716FFE-DA59-AF79-1593-3030E43E03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6" t="15696" r="10808" b="10080"/>
          <a:stretch/>
        </p:blipFill>
        <p:spPr bwMode="auto">
          <a:xfrm>
            <a:off x="10834319" y="1916997"/>
            <a:ext cx="1228726" cy="115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37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B6303-A911-DE8B-26C8-47DA352AD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9C5E4-229C-0956-713E-1501C2F2A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598" y="-648817"/>
            <a:ext cx="10058400" cy="1450757"/>
          </a:xfrm>
        </p:spPr>
        <p:txBody>
          <a:bodyPr>
            <a:normAutofit/>
          </a:bodyPr>
          <a:lstStyle/>
          <a:p>
            <a:pPr>
              <a:spcAft>
                <a:spcPts val="1210"/>
              </a:spcAft>
            </a:pPr>
            <a:r>
              <a:rPr lang="en-US" sz="3200" b="1" kern="0" dirty="0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Credentialing</a:t>
            </a:r>
            <a:endParaRPr lang="de-DE" sz="3200" kern="1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2A9F9941-6E6A-011A-613B-84A8C3D51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517" y="1786268"/>
            <a:ext cx="10515600" cy="5071732"/>
          </a:xfrm>
        </p:spPr>
        <p:txBody>
          <a:bodyPr>
            <a:normAutofit lnSpcReduction="10000"/>
          </a:bodyPr>
          <a:lstStyle/>
          <a:p>
            <a:pPr>
              <a:spcAft>
                <a:spcPts val="900"/>
              </a:spcAft>
            </a:pPr>
            <a:r>
              <a:rPr lang="en-US" sz="2400" b="1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Credentialing ensures that practitioners are:</a:t>
            </a:r>
            <a:endParaRPr lang="de-DE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2100" i="1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Adequately</a:t>
            </a:r>
            <a:r>
              <a:rPr lang="de-DE" sz="2100" i="1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100" i="1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trained</a:t>
            </a:r>
            <a:endParaRPr lang="de-DE" sz="2100" i="1" kern="100" dirty="0">
              <a:solidFill>
                <a:srgbClr val="22222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2100" i="1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Objectively</a:t>
            </a:r>
            <a:r>
              <a:rPr lang="de-DE" sz="2100" i="1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100" i="1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assessed</a:t>
            </a:r>
            <a:endParaRPr lang="de-DE" sz="2100" i="1" kern="100" dirty="0">
              <a:solidFill>
                <a:srgbClr val="22222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2100" i="1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Continuously</a:t>
            </a:r>
            <a:r>
              <a:rPr lang="de-DE" sz="2100" i="1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100" i="1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monitored</a:t>
            </a:r>
            <a:endParaRPr lang="de-DE" sz="2100" i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900"/>
              </a:spcAft>
              <a:buNone/>
            </a:pPr>
            <a:r>
              <a:rPr lang="de-DE" sz="21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de-DE" sz="21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900"/>
              </a:spcAft>
            </a:pPr>
            <a:r>
              <a:rPr lang="de-DE" sz="2400" b="1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Primary </a:t>
            </a:r>
            <a:r>
              <a:rPr lang="de-DE" sz="2400" b="1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r>
              <a:rPr lang="de-DE" sz="2400" b="1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de-DE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2100" i="1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 </a:t>
            </a:r>
            <a:r>
              <a:rPr lang="de-DE" sz="2100" b="1" i="1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safety</a:t>
            </a:r>
            <a:endParaRPr lang="de-DE" sz="2100" b="1" i="1" kern="100" dirty="0">
              <a:solidFill>
                <a:srgbClr val="22222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2100" i="1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Procedural</a:t>
            </a:r>
            <a:r>
              <a:rPr lang="de-DE" sz="2100" i="1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100" b="1" i="1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efficacy</a:t>
            </a:r>
            <a:endParaRPr lang="de-DE" sz="2100" b="1" i="1" kern="100" dirty="0">
              <a:solidFill>
                <a:srgbClr val="22222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2100" b="1" i="1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Standardization</a:t>
            </a:r>
            <a:r>
              <a:rPr lang="de-DE" sz="2100" i="1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100" i="1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across</a:t>
            </a:r>
            <a:r>
              <a:rPr lang="de-DE" sz="2100" i="1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centers</a:t>
            </a:r>
            <a:endParaRPr lang="de-DE" sz="2100" i="1" kern="100" dirty="0">
              <a:solidFill>
                <a:srgbClr val="22222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900"/>
              </a:spcAft>
            </a:pPr>
            <a:endParaRPr lang="de-D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5B37B2D-F193-F0AD-7FE7-596759471682}"/>
              </a:ext>
            </a:extLst>
          </p:cNvPr>
          <p:cNvSpPr txBox="1"/>
          <p:nvPr/>
        </p:nvSpPr>
        <p:spPr>
          <a:xfrm>
            <a:off x="7144462" y="2100770"/>
            <a:ext cx="6100762" cy="2331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specialty qualification (GI or Surgery)</a:t>
            </a:r>
            <a:endParaRPr lang="de-DE" sz="18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Formal </a:t>
            </a: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bariatric</a:t>
            </a: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endoscopy</a:t>
            </a: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training</a:t>
            </a:r>
            <a:endParaRPr lang="de-DE" sz="18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Hands-on </a:t>
            </a: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workshops</a:t>
            </a: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simulation</a:t>
            </a:r>
            <a:endParaRPr lang="de-DE" sz="18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Supervised</a:t>
            </a: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cases</a:t>
            </a: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proctorship</a:t>
            </a: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de-DE" sz="18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competency</a:t>
            </a: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</a:t>
            </a:r>
            <a:endParaRPr lang="de-DE" sz="18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Ongoing</a:t>
            </a: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CME and </a:t>
            </a: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outcomes</a:t>
            </a: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tracking</a:t>
            </a:r>
            <a:endParaRPr lang="de-DE" sz="18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IFSO – Apps bei Google Play">
            <a:extLst>
              <a:ext uri="{FF2B5EF4-FFF2-40B4-BE49-F238E27FC236}">
                <a16:creationId xmlns:a16="http://schemas.microsoft.com/office/drawing/2014/main" id="{F23FD2ED-6FAF-881C-77CC-51B178984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210" y="304800"/>
            <a:ext cx="1213609" cy="121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ariatric Endoscopy World Association | BEWA">
            <a:extLst>
              <a:ext uri="{FF2B5EF4-FFF2-40B4-BE49-F238E27FC236}">
                <a16:creationId xmlns:a16="http://schemas.microsoft.com/office/drawing/2014/main" id="{AABE9BA7-52EB-FBF7-390E-4E449B0DB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040" y="182182"/>
            <a:ext cx="753030" cy="74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SGE Recognizes 18 Endoscopy Units For Quality And Safety As Part Of Its  Endoscopy Unit Recognition Program">
            <a:extLst>
              <a:ext uri="{FF2B5EF4-FFF2-40B4-BE49-F238E27FC236}">
                <a16:creationId xmlns:a16="http://schemas.microsoft.com/office/drawing/2014/main" id="{24C745E5-BFBB-7B0E-1D2B-BA1397A3D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647" y="108716"/>
            <a:ext cx="1019795" cy="62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American Society for Metabolic and Bariatric Surgery">
            <a:extLst>
              <a:ext uri="{FF2B5EF4-FFF2-40B4-BE49-F238E27FC236}">
                <a16:creationId xmlns:a16="http://schemas.microsoft.com/office/drawing/2014/main" id="{A33FC6C8-102C-5535-2DEA-2C474396A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058" y="843762"/>
            <a:ext cx="1390650" cy="73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1428FFB-2B01-C52C-8BC7-4C7FA7BB66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9163" y="4914900"/>
            <a:ext cx="3015369" cy="19431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91DAE4EF-4665-2CB5-3866-36B73629E2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9181" y="4855126"/>
            <a:ext cx="2242120" cy="77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98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B6303-A911-DE8B-26C8-47DA352AD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23AB47D-5A8D-D316-7141-CD080A157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9711" y="252826"/>
            <a:ext cx="3071813" cy="3686175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DC40A7E-D98B-24DF-FC1B-AE222A5392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285484"/>
            <a:ext cx="2066924" cy="2775216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A51401B0-CF51-076E-5F72-E3927BF4E48E}"/>
              </a:ext>
            </a:extLst>
          </p:cNvPr>
          <p:cNvSpPr txBox="1">
            <a:spLocks/>
          </p:cNvSpPr>
          <p:nvPr/>
        </p:nvSpPr>
        <p:spPr>
          <a:xfrm>
            <a:off x="1015846" y="236118"/>
            <a:ext cx="10091057" cy="8007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rgbClr val="1D478D"/>
                </a:solidFill>
                <a:latin typeface="Garamond" panose="02020404030301010803" pitchFamily="18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Aft>
                <a:spcPts val="1210"/>
              </a:spcAft>
            </a:pPr>
            <a:r>
              <a:rPr lang="en-US" kern="0" dirty="0">
                <a:solidFill>
                  <a:srgbClr val="22222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Mentorship</a:t>
            </a:r>
            <a:endParaRPr lang="de-DE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8724A940-4481-D4C3-E6AA-A982D00502E9}"/>
              </a:ext>
            </a:extLst>
          </p:cNvPr>
          <p:cNvSpPr txBox="1">
            <a:spLocks/>
          </p:cNvSpPr>
          <p:nvPr/>
        </p:nvSpPr>
        <p:spPr>
          <a:xfrm>
            <a:off x="228445" y="1551712"/>
            <a:ext cx="10091057" cy="5119419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20000"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900"/>
              </a:spcAft>
              <a:buFont typeface="Wingdings" panose="05000000000000000000" pitchFamily="2" charset="2"/>
              <a:buNone/>
            </a:pPr>
            <a:endParaRPr lang="en-US" sz="3000" kern="0" dirty="0">
              <a:solidFill>
                <a:srgbClr val="22222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900"/>
              </a:spcAft>
              <a:buFont typeface="Wingdings" panose="05000000000000000000" pitchFamily="2" charset="2"/>
              <a:buNone/>
            </a:pPr>
            <a:r>
              <a:rPr lang="en-US" sz="3000" kern="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Mentorship bridges the gap between:</a:t>
            </a:r>
            <a:endParaRPr lang="de-DE" sz="3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900"/>
              </a:spcAft>
              <a:buSzPts val="1000"/>
              <a:buFont typeface="Wingdings" panose="05000000000000000000" pitchFamily="2" charset="2"/>
              <a:buNone/>
              <a:tabLst>
                <a:tab pos="457200" algn="l"/>
              </a:tabLst>
            </a:pPr>
            <a:r>
              <a:rPr lang="de-DE" sz="3000" kern="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Training → Independent </a:t>
            </a:r>
            <a:r>
              <a:rPr lang="de-DE" sz="3000" kern="0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practice</a:t>
            </a:r>
            <a:endParaRPr lang="de-DE" sz="3000" kern="100" dirty="0">
              <a:solidFill>
                <a:srgbClr val="22222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900"/>
              </a:spcAft>
              <a:buFont typeface="Wingdings" panose="05000000000000000000" pitchFamily="2" charset="2"/>
              <a:buNone/>
            </a:pPr>
            <a:endParaRPr lang="de-DE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900"/>
              </a:spcAft>
              <a:buFont typeface="Wingdings" panose="05000000000000000000" pitchFamily="2" charset="2"/>
              <a:buNone/>
            </a:pPr>
            <a:r>
              <a:rPr lang="de-DE" sz="1900" b="1" kern="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</a:t>
            </a:r>
            <a:r>
              <a:rPr lang="de-DE" sz="1900" b="1" kern="0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components</a:t>
            </a:r>
            <a:r>
              <a:rPr lang="de-DE" sz="1900" b="1" kern="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de-DE" sz="19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1900" kern="0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Procedural</a:t>
            </a:r>
            <a:r>
              <a:rPr lang="de-DE" sz="1900" kern="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00" kern="0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guidance</a:t>
            </a:r>
            <a:endParaRPr lang="de-DE" sz="1900" kern="100" dirty="0">
              <a:solidFill>
                <a:srgbClr val="22222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1900" kern="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 </a:t>
            </a:r>
            <a:r>
              <a:rPr lang="de-DE" sz="1900" kern="0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selection</a:t>
            </a:r>
            <a:endParaRPr lang="de-DE" sz="1900" kern="100" dirty="0">
              <a:solidFill>
                <a:srgbClr val="22222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1900" kern="0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Complication</a:t>
            </a:r>
            <a:r>
              <a:rPr lang="de-DE" sz="1900" kern="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00" kern="0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  <a:endParaRPr lang="de-DE" sz="1900" kern="100" dirty="0">
              <a:solidFill>
                <a:srgbClr val="22222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1900" kern="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Long-term follow-</a:t>
            </a:r>
            <a:r>
              <a:rPr lang="de-DE" sz="1900" kern="0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de-DE" sz="1900" kern="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00" kern="0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strategies</a:t>
            </a:r>
            <a:endParaRPr lang="de-DE" sz="1900" kern="100" dirty="0">
              <a:solidFill>
                <a:srgbClr val="22222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1900" kern="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Career and </a:t>
            </a:r>
            <a:r>
              <a:rPr lang="de-DE" sz="1900" kern="0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academic</a:t>
            </a:r>
            <a:r>
              <a:rPr lang="de-DE" sz="1900" kern="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900" kern="0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  <a:endParaRPr lang="de-DE" sz="1900" kern="100" dirty="0">
              <a:solidFill>
                <a:srgbClr val="22222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449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B6303-A911-DE8B-26C8-47DA352AD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9C5E4-229C-0956-713E-1501C2F2A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-272197"/>
            <a:ext cx="10058400" cy="1450757"/>
          </a:xfrm>
        </p:spPr>
        <p:txBody>
          <a:bodyPr>
            <a:normAutofit/>
          </a:bodyPr>
          <a:lstStyle/>
          <a:p>
            <a:br>
              <a:rPr lang="en-US" sz="2800" b="1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kern="0" dirty="0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Networking: A Strategic Necessity</a:t>
            </a:r>
            <a:br>
              <a:rPr lang="de-DE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03F32619-A4B0-2C35-A350-67DA38BA8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spcAft>
                <a:spcPts val="900"/>
              </a:spcAft>
              <a:buNone/>
            </a:pPr>
            <a:endParaRPr lang="de-D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900"/>
              </a:spcAft>
              <a:buNone/>
            </a:pPr>
            <a:r>
              <a:rPr lang="de-DE" sz="2000" b="1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Networking </a:t>
            </a:r>
            <a:r>
              <a:rPr lang="de-DE" sz="2000" b="1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enables</a:t>
            </a:r>
            <a:r>
              <a:rPr lang="de-DE" sz="2000" b="1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endParaRPr lang="de-DE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20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Knowledge </a:t>
            </a:r>
            <a:r>
              <a:rPr lang="de-DE" sz="20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sharing</a:t>
            </a:r>
            <a:endParaRPr lang="de-DE" sz="20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20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Multicenter </a:t>
            </a:r>
            <a:r>
              <a:rPr lang="de-DE" sz="20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endParaRPr lang="de-DE" sz="20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20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Registry </a:t>
            </a:r>
            <a:r>
              <a:rPr lang="de-DE" sz="20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  <a:endParaRPr lang="de-DE" sz="20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20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Rapid but </a:t>
            </a:r>
            <a:r>
              <a:rPr lang="de-DE" sz="20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</a:t>
            </a:r>
            <a:r>
              <a:rPr lang="de-DE" sz="20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innovation</a:t>
            </a:r>
            <a:endParaRPr lang="de-DE" sz="20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20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Integration </a:t>
            </a:r>
            <a:r>
              <a:rPr lang="de-DE" sz="20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20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obesity</a:t>
            </a:r>
            <a:r>
              <a:rPr lang="de-DE" sz="20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medicine</a:t>
            </a:r>
            <a:r>
              <a:rPr lang="de-DE" sz="20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teams</a:t>
            </a:r>
            <a:endParaRPr lang="de-DE" sz="20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02E3E98-112C-91FD-7CAE-95040E9FC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836" y="1241317"/>
            <a:ext cx="5810250" cy="2877101"/>
          </a:xfrm>
          <a:prstGeom prst="rect">
            <a:avLst/>
          </a:prstGeom>
        </p:spPr>
      </p:pic>
      <p:pic>
        <p:nvPicPr>
          <p:cNvPr id="3074" name="Picture 2" descr="YOUNG IFSO | Benefits of Corporate Committee">
            <a:extLst>
              <a:ext uri="{FF2B5EF4-FFF2-40B4-BE49-F238E27FC236}">
                <a16:creationId xmlns:a16="http://schemas.microsoft.com/office/drawing/2014/main" id="{5D7D1042-90A0-1711-7583-C96C99D1C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806" y="347411"/>
            <a:ext cx="2300780" cy="11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4F8A177A-481E-E39F-9F5A-607BFA090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9337" y="4245605"/>
            <a:ext cx="3824287" cy="1902069"/>
          </a:xfrm>
          <a:prstGeom prst="rect">
            <a:avLst/>
          </a:prstGeom>
        </p:spPr>
      </p:pic>
      <p:pic>
        <p:nvPicPr>
          <p:cNvPr id="3076" name="Picture 4" descr="IFSO EC 2025 | Obesity Surgery and Metabolic Disorders Meeting , 14-17 May">
            <a:extLst>
              <a:ext uri="{FF2B5EF4-FFF2-40B4-BE49-F238E27FC236}">
                <a16:creationId xmlns:a16="http://schemas.microsoft.com/office/drawing/2014/main" id="{702DB19C-8EBD-7761-1D14-C60365766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975" y="4785551"/>
            <a:ext cx="1600200" cy="89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10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B6303-A911-DE8B-26C8-47DA352AD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9C5E4-229C-0956-713E-1501C2F2A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280" y="-132497"/>
            <a:ext cx="10058400" cy="1450757"/>
          </a:xfrm>
        </p:spPr>
        <p:txBody>
          <a:bodyPr>
            <a:normAutofit fontScale="90000"/>
          </a:bodyPr>
          <a:lstStyle/>
          <a:p>
            <a:br>
              <a:rPr lang="de-DE" sz="2800" b="1" kern="0" dirty="0">
                <a:solidFill>
                  <a:srgbClr val="222222"/>
                </a:solidFill>
                <a:effectLst/>
                <a:latin typeface="TimesNewRomanPS-BoldM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3600" b="1" kern="0" dirty="0" err="1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  <a:r>
              <a:rPr lang="de-DE" sz="3600" b="1" kern="0" dirty="0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Networking Happens</a:t>
            </a:r>
            <a:br>
              <a:rPr lang="de-D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03F32619-A4B0-2C35-A350-67DA38BA8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4507" y="1340946"/>
            <a:ext cx="10058400" cy="3760891"/>
          </a:xfrm>
        </p:spPr>
        <p:txBody>
          <a:bodyPr/>
          <a:lstStyle/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International </a:t>
            </a: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congresses</a:t>
            </a: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live </a:t>
            </a: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courses</a:t>
            </a:r>
            <a:endParaRPr lang="de-DE" sz="18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Society </a:t>
            </a: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working</a:t>
            </a: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groups</a:t>
            </a:r>
            <a:endParaRPr lang="de-DE" sz="18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Multidisciplinary</a:t>
            </a: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obesity</a:t>
            </a: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programs</a:t>
            </a:r>
            <a:endParaRPr lang="de-DE" sz="18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DE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Digital professional </a:t>
            </a:r>
            <a:r>
              <a:rPr lang="de-DE" sz="1800" kern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platforms</a:t>
            </a:r>
            <a:endParaRPr lang="de-DE" sz="18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800" kern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Early-career engagement and global access</a:t>
            </a:r>
            <a:endParaRPr lang="de-DE" sz="18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FA34C53-31D3-EEEB-0B83-A1656803C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85" y="3938153"/>
            <a:ext cx="1819978" cy="269847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9E23C36-1B47-A06B-3EAA-EF24316BE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850" y="3972043"/>
            <a:ext cx="2045405" cy="277177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C071426-351D-6D14-E7D9-97771F12F1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87" t="51361" r="12551"/>
          <a:stretch/>
        </p:blipFill>
        <p:spPr>
          <a:xfrm>
            <a:off x="4152407" y="4316943"/>
            <a:ext cx="2688034" cy="22243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CDD9BDA-F72E-108C-5EAB-3C242EACF9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8812" y="3243679"/>
            <a:ext cx="2506622" cy="132832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A628C16-885D-3531-41E7-F6DC919258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8248" y="3071813"/>
            <a:ext cx="2402054" cy="337441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B65FF1F-7ED2-EF9E-BB36-641C22A0D4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58350" y="5024936"/>
            <a:ext cx="2381250" cy="150762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4589CA1-2D62-98DB-66A3-F2FD18BB70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0345" y="256818"/>
            <a:ext cx="1861130" cy="265706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CA501EE8-724B-2101-C3D1-8E60285BC8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65532" y="177304"/>
            <a:ext cx="2011233" cy="2842591"/>
          </a:xfrm>
          <a:prstGeom prst="rect">
            <a:avLst/>
          </a:prstGeom>
        </p:spPr>
      </p:pic>
      <p:pic>
        <p:nvPicPr>
          <p:cNvPr id="13" name="Picture 2" descr="YOUNG IFSO | Benefits of Corporate Committee">
            <a:extLst>
              <a:ext uri="{FF2B5EF4-FFF2-40B4-BE49-F238E27FC236}">
                <a16:creationId xmlns:a16="http://schemas.microsoft.com/office/drawing/2014/main" id="{3E16424B-65F1-829F-3104-7C37E0EBB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430" y="339397"/>
            <a:ext cx="1353351" cy="58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7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B6303-A911-DE8B-26C8-47DA352AD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9C5E4-229C-0956-713E-1501C2F2A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36" y="-124946"/>
            <a:ext cx="10091057" cy="800735"/>
          </a:xfrm>
        </p:spPr>
        <p:txBody>
          <a:bodyPr>
            <a:normAutofit/>
          </a:bodyPr>
          <a:lstStyle/>
          <a:p>
            <a:pPr>
              <a:spcAft>
                <a:spcPts val="1210"/>
              </a:spcAft>
            </a:pPr>
            <a:r>
              <a:rPr lang="en-US" sz="3200" b="1" kern="0" dirty="0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endParaRPr lang="de-DE" sz="3200" kern="1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9618610-F27D-492E-4BBF-A15F1B98F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14" y="571910"/>
            <a:ext cx="5421586" cy="220645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8DDDE7C-F0C6-C40E-E2C3-D7E3CF0D4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0" y="2750991"/>
            <a:ext cx="3094383" cy="397129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985E77C-8759-6B68-0010-0CA9423559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2160"/>
          <a:stretch/>
        </p:blipFill>
        <p:spPr>
          <a:xfrm>
            <a:off x="4168765" y="4212098"/>
            <a:ext cx="3924300" cy="50526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6D8B4E0-22FA-BF16-A73A-7B39ED3FF1D9}"/>
              </a:ext>
            </a:extLst>
          </p:cNvPr>
          <p:cNvSpPr txBox="1"/>
          <p:nvPr/>
        </p:nvSpPr>
        <p:spPr>
          <a:xfrm>
            <a:off x="4341830" y="4826240"/>
            <a:ext cx="618310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/>
              <a:t>EBT </a:t>
            </a:r>
            <a:r>
              <a:rPr lang="de-DE" dirty="0" err="1"/>
              <a:t>availabitlity</a:t>
            </a:r>
            <a:r>
              <a:rPr lang="de-DE" dirty="0"/>
              <a:t>: 52.2% - </a:t>
            </a:r>
            <a:r>
              <a:rPr lang="de-DE" dirty="0" err="1"/>
              <a:t>only</a:t>
            </a:r>
            <a:r>
              <a:rPr lang="de-DE" dirty="0"/>
              <a:t> 23.9% </a:t>
            </a:r>
            <a:r>
              <a:rPr lang="de-DE" dirty="0" err="1"/>
              <a:t>indepedently</a:t>
            </a:r>
            <a:r>
              <a:rPr lang="de-DE" dirty="0"/>
              <a:t> </a:t>
            </a:r>
            <a:r>
              <a:rPr lang="de-DE" dirty="0" err="1"/>
              <a:t>performed</a:t>
            </a:r>
            <a:endParaRPr lang="de-DE" dirty="0"/>
          </a:p>
          <a:p>
            <a:r>
              <a:rPr lang="de-DE" dirty="0"/>
              <a:t>IGB </a:t>
            </a:r>
            <a:r>
              <a:rPr lang="de-DE" dirty="0" err="1"/>
              <a:t>availability</a:t>
            </a:r>
            <a:r>
              <a:rPr lang="de-DE" dirty="0"/>
              <a:t>: 60.7%, </a:t>
            </a:r>
            <a:r>
              <a:rPr lang="de-DE" dirty="0" err="1"/>
              <a:t>only</a:t>
            </a:r>
            <a:r>
              <a:rPr lang="de-DE" dirty="0"/>
              <a:t> 34.6% </a:t>
            </a:r>
            <a:r>
              <a:rPr lang="de-DE" dirty="0" err="1"/>
              <a:t>indepedently</a:t>
            </a:r>
            <a:r>
              <a:rPr lang="de-DE" dirty="0"/>
              <a:t> </a:t>
            </a:r>
            <a:r>
              <a:rPr lang="de-DE" dirty="0" err="1"/>
              <a:t>performed</a:t>
            </a:r>
            <a:endParaRPr lang="de-DE" dirty="0"/>
          </a:p>
          <a:p>
            <a:r>
              <a:rPr lang="de-DE" dirty="0"/>
              <a:t>ESG </a:t>
            </a:r>
            <a:r>
              <a:rPr lang="de-DE" dirty="0" err="1"/>
              <a:t>availability</a:t>
            </a:r>
            <a:r>
              <a:rPr lang="de-DE" dirty="0"/>
              <a:t>: 26.4%, </a:t>
            </a:r>
            <a:r>
              <a:rPr lang="de-DE" dirty="0" err="1"/>
              <a:t>only</a:t>
            </a:r>
            <a:r>
              <a:rPr lang="de-DE" dirty="0"/>
              <a:t> 12.5 % </a:t>
            </a:r>
            <a:r>
              <a:rPr lang="de-DE" dirty="0" err="1"/>
              <a:t>indepedently</a:t>
            </a:r>
            <a:r>
              <a:rPr lang="de-DE" dirty="0"/>
              <a:t> </a:t>
            </a:r>
            <a:r>
              <a:rPr lang="de-DE" dirty="0" err="1"/>
              <a:t>performed</a:t>
            </a:r>
            <a:endParaRPr lang="de-DE" dirty="0"/>
          </a:p>
          <a:p>
            <a:r>
              <a:rPr lang="de-DE" dirty="0" err="1"/>
              <a:t>TORe</a:t>
            </a:r>
            <a:r>
              <a:rPr lang="de-DE" dirty="0"/>
              <a:t> </a:t>
            </a:r>
            <a:r>
              <a:rPr lang="de-DE" dirty="0" err="1"/>
              <a:t>availability</a:t>
            </a:r>
            <a:r>
              <a:rPr lang="de-DE" dirty="0"/>
              <a:t>: 19.2%, </a:t>
            </a:r>
            <a:r>
              <a:rPr lang="de-DE" dirty="0" err="1"/>
              <a:t>only</a:t>
            </a:r>
            <a:r>
              <a:rPr lang="de-DE" dirty="0"/>
              <a:t> 8.1 % </a:t>
            </a:r>
            <a:r>
              <a:rPr lang="de-DE" dirty="0" err="1"/>
              <a:t>indepedently</a:t>
            </a:r>
            <a:r>
              <a:rPr lang="de-DE" dirty="0"/>
              <a:t> </a:t>
            </a:r>
            <a:r>
              <a:rPr lang="de-DE" dirty="0" err="1"/>
              <a:t>performed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6BA51F9-B83C-6E48-1759-2108094F7F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6996" y="2015780"/>
            <a:ext cx="4461261" cy="25527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34B7785-780D-58CE-3986-A04A5D36A9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6002" y="1388014"/>
            <a:ext cx="3184525" cy="51940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55C9AED2-BE04-EB5D-28AF-DFB860E162C2}"/>
              </a:ext>
            </a:extLst>
          </p:cNvPr>
          <p:cNvSpPr txBox="1"/>
          <p:nvPr/>
        </p:nvSpPr>
        <p:spPr>
          <a:xfrm>
            <a:off x="8560665" y="639513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273 respondents </a:t>
            </a:r>
            <a:r>
              <a:rPr lang="de-DE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49 countries</a:t>
            </a:r>
            <a:r>
              <a:rPr lang="de-DE" sz="1800" dirty="0">
                <a:effectLst/>
                <a:latin typeface="STIX" pitchFamily="2" charset="2"/>
              </a:rPr>
              <a:t> </a:t>
            </a:r>
            <a:endParaRPr lang="de-DE" dirty="0"/>
          </a:p>
        </p:txBody>
      </p:sp>
      <p:pic>
        <p:nvPicPr>
          <p:cNvPr id="11" name="Picture 2" descr="YOUNG IFSO | Benefits of Corporate Committee">
            <a:extLst>
              <a:ext uri="{FF2B5EF4-FFF2-40B4-BE49-F238E27FC236}">
                <a16:creationId xmlns:a16="http://schemas.microsoft.com/office/drawing/2014/main" id="{3344919F-1A0D-9A47-4093-BB9F275BA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330" y="288597"/>
            <a:ext cx="1353351" cy="58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74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B6303-A911-DE8B-26C8-47DA352AD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EABB5541-DFC7-0E54-FF42-55C45EC161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421"/>
          <a:stretch/>
        </p:blipFill>
        <p:spPr>
          <a:xfrm>
            <a:off x="335711" y="1389357"/>
            <a:ext cx="5210876" cy="3865395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B6E84EBF-ADFA-1875-AC5D-4A7F76361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3119" y="223839"/>
            <a:ext cx="6288881" cy="437990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C5E54F7E-F361-DAA6-55CB-72898FE350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702" y="5680066"/>
            <a:ext cx="6153807" cy="979015"/>
          </a:xfrm>
          <a:prstGeom prst="rect">
            <a:avLst/>
          </a:prstGeom>
          <a:ln>
            <a:solidFill>
              <a:srgbClr val="374D81"/>
            </a:solidFill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B572B07-A331-FCF8-29B4-5E7E8327C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36" y="-124946"/>
            <a:ext cx="10091057" cy="800735"/>
          </a:xfrm>
        </p:spPr>
        <p:txBody>
          <a:bodyPr>
            <a:normAutofit/>
          </a:bodyPr>
          <a:lstStyle/>
          <a:p>
            <a:pPr>
              <a:spcAft>
                <a:spcPts val="1210"/>
              </a:spcAft>
            </a:pPr>
            <a:r>
              <a:rPr lang="en-US" sz="3200" b="1" kern="0" dirty="0">
                <a:solidFill>
                  <a:srgbClr val="222222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endParaRPr lang="de-DE" sz="3200" kern="1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22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B6303-A911-DE8B-26C8-47DA352AD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34E098C-987A-3AC3-C177-DB13BD4FD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81901" cy="6858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6BE99F2-2F17-BA8F-CC33-5CE1D856C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030" y="451104"/>
            <a:ext cx="4939488" cy="347899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8631C44-C458-AE09-2104-59CD8528B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4592" y="4096512"/>
            <a:ext cx="2340167" cy="175104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7EA1775-9A16-58EA-E0F0-11C6407680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4629" y="4352543"/>
            <a:ext cx="1779197" cy="219783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AFEFB2C-35BD-20E6-1F67-D34A67CBE7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9488" y="3606977"/>
            <a:ext cx="2450592" cy="151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92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B6303-A911-DE8B-26C8-47DA352AD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9C5E4-229C-0956-713E-1501C2F2A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e-D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dirty="0"/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0EA839A3-895A-7777-E2E0-3C6A74679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89" y="4592333"/>
            <a:ext cx="722411" cy="722411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DE4DF6E1-1241-D436-F6CA-4F6DD420E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297" y="5400678"/>
            <a:ext cx="532815" cy="532815"/>
          </a:xfrm>
          <a:prstGeom prst="rect">
            <a:avLst/>
          </a:prstGeom>
        </p:spPr>
      </p:pic>
      <p:sp>
        <p:nvSpPr>
          <p:cNvPr id="26" name="Rechteck 25">
            <a:extLst>
              <a:ext uri="{FF2B5EF4-FFF2-40B4-BE49-F238E27FC236}">
                <a16:creationId xmlns:a16="http://schemas.microsoft.com/office/drawing/2014/main" id="{E926DB0A-CD52-35EF-AB87-584FB1935DD6}"/>
              </a:ext>
            </a:extLst>
          </p:cNvPr>
          <p:cNvSpPr/>
          <p:nvPr/>
        </p:nvSpPr>
        <p:spPr>
          <a:xfrm>
            <a:off x="1141839" y="5475569"/>
            <a:ext cx="17187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Sonja Chiappetta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93C9B676-D9FA-BCB8-836A-1008D0F3A6DF}"/>
              </a:ext>
            </a:extLst>
          </p:cNvPr>
          <p:cNvSpPr/>
          <p:nvPr/>
        </p:nvSpPr>
        <p:spPr>
          <a:xfrm>
            <a:off x="1154816" y="4734181"/>
            <a:ext cx="24801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chiappetta.obesity.intouch</a:t>
            </a:r>
            <a:endParaRPr lang="de-DE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8E3D3C78-75A4-8A93-62A3-3EA27A3B331B}"/>
              </a:ext>
            </a:extLst>
          </p:cNvPr>
          <p:cNvSpPr/>
          <p:nvPr/>
        </p:nvSpPr>
        <p:spPr>
          <a:xfrm>
            <a:off x="-276855" y="1151657"/>
            <a:ext cx="516548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dirty="0" err="1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Thank</a:t>
            </a:r>
            <a:r>
              <a:rPr lang="de-DE" sz="4000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de-DE" sz="4000" dirty="0" err="1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you</a:t>
            </a:r>
            <a:r>
              <a:rPr lang="de-DE" sz="4000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de-DE" sz="4000" dirty="0" err="1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for</a:t>
            </a:r>
            <a:r>
              <a:rPr lang="de-DE" sz="4000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de-DE" sz="4000" dirty="0" err="1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your</a:t>
            </a:r>
            <a:r>
              <a:rPr lang="de-DE" sz="4000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de-DE" sz="4000" dirty="0" err="1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attention</a:t>
            </a:r>
            <a:r>
              <a:rPr lang="de-DE" sz="4000" dirty="0">
                <a:solidFill>
                  <a:schemeClr val="accent1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739A08F6-4C0E-C1DD-5C25-523024556FA4}"/>
              </a:ext>
            </a:extLst>
          </p:cNvPr>
          <p:cNvSpPr txBox="1"/>
          <p:nvPr/>
        </p:nvSpPr>
        <p:spPr>
          <a:xfrm>
            <a:off x="1093218" y="3827761"/>
            <a:ext cx="24945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drschiappetta@gmail.com</a:t>
            </a:r>
            <a:endParaRPr lang="de-DE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1600" dirty="0"/>
          </a:p>
        </p:txBody>
      </p:sp>
      <p:pic>
        <p:nvPicPr>
          <p:cNvPr id="30" name="Picture 4">
            <a:extLst>
              <a:ext uri="{FF2B5EF4-FFF2-40B4-BE49-F238E27FC236}">
                <a16:creationId xmlns:a16="http://schemas.microsoft.com/office/drawing/2014/main" id="{215C1145-CBD4-17E7-8EC7-F3DEC1B5B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37" y="3624972"/>
            <a:ext cx="860427" cy="86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4E139E9A-C508-12F2-CB38-A8A128C328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93" y="2854659"/>
            <a:ext cx="1689100" cy="609600"/>
          </a:xfrm>
          <a:prstGeom prst="rect">
            <a:avLst/>
          </a:prstGeom>
        </p:spPr>
      </p:pic>
      <p:sp>
        <p:nvSpPr>
          <p:cNvPr id="32" name="Textfeld 31">
            <a:extLst>
              <a:ext uri="{FF2B5EF4-FFF2-40B4-BE49-F238E27FC236}">
                <a16:creationId xmlns:a16="http://schemas.microsoft.com/office/drawing/2014/main" id="{760A98B5-E44F-E70C-9510-5E18F091DD76}"/>
              </a:ext>
            </a:extLst>
          </p:cNvPr>
          <p:cNvSpPr txBox="1"/>
          <p:nvPr/>
        </p:nvSpPr>
        <p:spPr>
          <a:xfrm>
            <a:off x="1789293" y="3030240"/>
            <a:ext cx="60978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Sonja Chiappetta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9B96A3E-5D40-5087-F7DD-90F992C6C0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3476" y="2932044"/>
            <a:ext cx="2662465" cy="277301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AB20D80-AB46-F6D9-7041-814948F6B7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6152" y="2583345"/>
            <a:ext cx="2743464" cy="270427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357328A-9D72-6E33-CA7F-C7035919C3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6909" y="1560443"/>
            <a:ext cx="2232331" cy="145525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56BA1B3-0682-A792-7B4E-0A7CA7FD42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2752" y="107832"/>
            <a:ext cx="2802283" cy="129137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862F8F4-61C9-50B8-575A-477BEA0CF6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10743" y="1868556"/>
            <a:ext cx="2257088" cy="61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62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0</TotalTime>
  <Words>1165</Words>
  <Application>Microsoft Macintosh PowerPoint</Application>
  <PresentationFormat>Breitbild</PresentationFormat>
  <Paragraphs>212</Paragraphs>
  <Slides>29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42" baseType="lpstr">
      <vt:lpstr>Aptos</vt:lpstr>
      <vt:lpstr>Arial</vt:lpstr>
      <vt:lpstr>Calibri</vt:lpstr>
      <vt:lpstr>Cambria</vt:lpstr>
      <vt:lpstr>Century Gothic</vt:lpstr>
      <vt:lpstr>Courier New</vt:lpstr>
      <vt:lpstr>Garamond</vt:lpstr>
      <vt:lpstr>STIX</vt:lpstr>
      <vt:lpstr>Symbol</vt:lpstr>
      <vt:lpstr>Times New Roman</vt:lpstr>
      <vt:lpstr>TimesNewRomanPS-BoldMT</vt:lpstr>
      <vt:lpstr>Wingdings</vt:lpstr>
      <vt:lpstr>RetrospectVTI</vt:lpstr>
      <vt:lpstr>SICOB MEETS YOUNG IFSO  ENDOBARIATRIC TREATMENT IN EUROPE: WHERE DO WE STAND?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 Endoscopic bariatric therapy is a rapidly evolving subspecialty </vt:lpstr>
      <vt:lpstr>Credentialing</vt:lpstr>
      <vt:lpstr>PowerPoint-Präsentation</vt:lpstr>
      <vt:lpstr> Networking: A Strategic Necessity </vt:lpstr>
      <vt:lpstr> Where Networking Happens </vt:lpstr>
      <vt:lpstr>Education</vt:lpstr>
      <vt:lpstr>Education</vt:lpstr>
      <vt:lpstr>PowerPoint-Präsentation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Sonja Chiappetta</cp:lastModifiedBy>
  <cp:revision>24</cp:revision>
  <dcterms:created xsi:type="dcterms:W3CDTF">2022-02-27T17:36:31Z</dcterms:created>
  <dcterms:modified xsi:type="dcterms:W3CDTF">2026-09-17T23:00:00Z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